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74" r:id="rId14"/>
    <p:sldId id="269" r:id="rId15"/>
    <p:sldId id="270" r:id="rId16"/>
    <p:sldId id="271" r:id="rId17"/>
    <p:sldId id="272" r:id="rId18"/>
    <p:sldId id="275" r:id="rId19"/>
    <p:sldId id="268" r:id="rId20"/>
    <p:sldId id="276"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EE20BB-DF43-4D1C-85EE-AD06D2C27AA1}" v="1" dt="2025-04-25T10:46:16.9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1" d="100"/>
          <a:sy n="91" d="100"/>
        </p:scale>
        <p:origin x="54" y="6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nio Maffei" userId="a119a52e-8f4f-40e6-be0f-4e5f9ee8d680" providerId="ADAL" clId="{C0EE20BB-DF43-4D1C-85EE-AD06D2C27AA1}"/>
    <pc:docChg chg="modSld">
      <pc:chgData name="Antonio Maffei" userId="a119a52e-8f4f-40e6-be0f-4e5f9ee8d680" providerId="ADAL" clId="{C0EE20BB-DF43-4D1C-85EE-AD06D2C27AA1}" dt="2025-04-25T10:46:20.760" v="1" actId="1076"/>
      <pc:docMkLst>
        <pc:docMk/>
      </pc:docMkLst>
      <pc:sldChg chg="addSp modSp mod">
        <pc:chgData name="Antonio Maffei" userId="a119a52e-8f4f-40e6-be0f-4e5f9ee8d680" providerId="ADAL" clId="{C0EE20BB-DF43-4D1C-85EE-AD06D2C27AA1}" dt="2025-04-25T10:46:20.760" v="1" actId="1076"/>
        <pc:sldMkLst>
          <pc:docMk/>
          <pc:sldMk cId="924710645" sldId="256"/>
        </pc:sldMkLst>
        <pc:spChg chg="add mod">
          <ac:chgData name="Antonio Maffei" userId="a119a52e-8f4f-40e6-be0f-4e5f9ee8d680" providerId="ADAL" clId="{C0EE20BB-DF43-4D1C-85EE-AD06D2C27AA1}" dt="2025-04-25T10:46:20.760" v="1" actId="1076"/>
          <ac:spMkLst>
            <pc:docMk/>
            <pc:sldMk cId="924710645" sldId="256"/>
            <ac:spMk id="3" creationId="{EA19D41B-5CFF-FE75-B64F-229B1DB12299}"/>
          </ac:spMkLst>
        </pc:spChg>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aslovni diapozitiv">
    <p:spTree>
      <p:nvGrpSpPr>
        <p:cNvPr id="1" name=""/>
        <p:cNvGrpSpPr/>
        <p:nvPr/>
      </p:nvGrpSpPr>
      <p:grpSpPr>
        <a:xfrm>
          <a:off x="0" y="0"/>
          <a:ext cx="0" cy="0"/>
          <a:chOff x="0" y="0"/>
          <a:chExt cx="0" cy="0"/>
        </a:xfrm>
      </p:grpSpPr>
      <p:grpSp>
        <p:nvGrpSpPr>
          <p:cNvPr id="7" name="Group 6"/>
          <p:cNvGrpSpPr/>
          <p:nvPr/>
        </p:nvGrpSpPr>
        <p:grpSpPr>
          <a:xfrm>
            <a:off x="1" y="-8467"/>
            <a:ext cx="12192000" cy="6874934"/>
            <a:chOff x="0" y="-8467"/>
            <a:chExt cx="12336151" cy="6874934"/>
          </a:xfrm>
        </p:grpSpPr>
        <p:sp>
          <p:nvSpPr>
            <p:cNvPr id="26" name="Rectangle 25"/>
            <p:cNvSpPr/>
            <p:nvPr/>
          </p:nvSpPr>
          <p:spPr>
            <a:xfrm>
              <a:off x="10746123" y="0"/>
              <a:ext cx="159002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17B3F9">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Isosceles Triangle 26"/>
            <p:cNvSpPr/>
            <p:nvPr/>
          </p:nvSpPr>
          <p:spPr>
            <a:xfrm>
              <a:off x="8932333" y="3048000"/>
              <a:ext cx="3384581" cy="3810000"/>
            </a:xfrm>
            <a:prstGeom prst="triangle">
              <a:avLst>
                <a:gd name="adj" fmla="val 100000"/>
              </a:avLst>
            </a:prstGeom>
            <a:solidFill>
              <a:schemeClr val="accent1">
                <a:lumMod val="20000"/>
                <a:lumOff val="80000"/>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Rectangle 28"/>
            <p:cNvSpPr/>
            <p:nvPr/>
          </p:nvSpPr>
          <p:spPr>
            <a:xfrm>
              <a:off x="10898730" y="-8467"/>
              <a:ext cx="143742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8" y="-8467"/>
              <a:ext cx="1397151"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5" y="3589867"/>
              <a:ext cx="1945248"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rgbClr val="47B8E4"/>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1104900"/>
            <a:ext cx="7766936" cy="1786639"/>
          </a:xfrm>
          <a:ln>
            <a:noFill/>
          </a:ln>
        </p:spPr>
        <p:style>
          <a:lnRef idx="2">
            <a:schemeClr val="accent1"/>
          </a:lnRef>
          <a:fillRef idx="1">
            <a:schemeClr val="lt1"/>
          </a:fillRef>
          <a:effectRef idx="0">
            <a:schemeClr val="accent1"/>
          </a:effectRef>
          <a:fontRef idx="minor">
            <a:schemeClr val="dk1"/>
          </a:fontRef>
        </p:style>
        <p:txBody>
          <a:bodyPr anchor="b">
            <a:noAutofit/>
          </a:bodyPr>
          <a:lstStyle>
            <a:lvl1pPr algn="r">
              <a:defRPr sz="4800">
                <a:solidFill>
                  <a:schemeClr val="accent1"/>
                </a:solidFill>
              </a:defRPr>
            </a:lvl1pPr>
          </a:lstStyle>
          <a:p>
            <a:r>
              <a:rPr lang="sl-SI"/>
              <a:t>Kliknite, če želite urediti slog naslova matrice</a:t>
            </a:r>
            <a:endParaRPr lang="en-US" dirty="0"/>
          </a:p>
        </p:txBody>
      </p:sp>
      <p:sp>
        <p:nvSpPr>
          <p:cNvPr id="3" name="Subtitle 2"/>
          <p:cNvSpPr>
            <a:spLocks noGrp="1"/>
          </p:cNvSpPr>
          <p:nvPr>
            <p:ph type="subTitle" idx="1"/>
          </p:nvPr>
        </p:nvSpPr>
        <p:spPr>
          <a:xfrm>
            <a:off x="1507067" y="2891539"/>
            <a:ext cx="7766936" cy="602390"/>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l-SI"/>
              <a:t>Kliknite, če želite urediti slog podnaslova matrice</a:t>
            </a:r>
            <a:endParaRPr lang="en-US" dirty="0"/>
          </a:p>
        </p:txBody>
      </p:sp>
      <p:pic>
        <p:nvPicPr>
          <p:cNvPr id="9" name="Slika 8" descr="Slika, ki vsebuje besede pisava, posnetek zaslona, grafika, električno modra&#10;&#10;Opis je samodejno ustvarjen">
            <a:extLst>
              <a:ext uri="{FF2B5EF4-FFF2-40B4-BE49-F238E27FC236}">
                <a16:creationId xmlns:a16="http://schemas.microsoft.com/office/drawing/2014/main" id="{2C279610-54F6-70B9-81B0-BF5DF7D331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4565" y="5909898"/>
            <a:ext cx="2471939" cy="518600"/>
          </a:xfrm>
          <a:prstGeom prst="rect">
            <a:avLst/>
          </a:prstGeom>
        </p:spPr>
      </p:pic>
      <p:pic>
        <p:nvPicPr>
          <p:cNvPr id="11" name="Slika 10" descr="Slika, ki vsebuje besede besedilo, pisava, posnetek zaslona, grafika&#10;&#10;Opis je samodejno ustvarjen">
            <a:extLst>
              <a:ext uri="{FF2B5EF4-FFF2-40B4-BE49-F238E27FC236}">
                <a16:creationId xmlns:a16="http://schemas.microsoft.com/office/drawing/2014/main" id="{4499C79A-4051-2B3C-DC95-CBB263B2B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8827" y="5753100"/>
            <a:ext cx="2748400" cy="832197"/>
          </a:xfrm>
          <a:prstGeom prst="rect">
            <a:avLst/>
          </a:prstGeom>
        </p:spPr>
      </p:pic>
      <p:pic>
        <p:nvPicPr>
          <p:cNvPr id="1026" name="Google Shape;320;p1">
            <a:extLst>
              <a:ext uri="{FF2B5EF4-FFF2-40B4-BE49-F238E27FC236}">
                <a16:creationId xmlns:a16="http://schemas.microsoft.com/office/drawing/2014/main" id="{472D9FCC-9653-CD63-5ABF-04BE32B3F3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23783" y="528583"/>
            <a:ext cx="1099592" cy="1498989"/>
          </a:xfrm>
          <a:prstGeom prst="rect">
            <a:avLst/>
          </a:prstGeom>
          <a:noFill/>
          <a:extLst>
            <a:ext uri="{909E8E84-426E-40DD-AFC4-6F175D3DCCD1}">
              <a14:hiddenFill xmlns:a14="http://schemas.microsoft.com/office/drawing/2010/main">
                <a:solidFill>
                  <a:srgbClr val="FFFFFF"/>
                </a:solidFill>
              </a14:hiddenFill>
            </a:ext>
          </a:extLst>
        </p:spPr>
      </p:pic>
      <p:pic>
        <p:nvPicPr>
          <p:cNvPr id="34" name="Slika 33" descr="Slika, ki vsebuje besede človeški obraz, oseba, majica, oblačila&#10;&#10;Opis je samodejno ustvarjen">
            <a:extLst>
              <a:ext uri="{FF2B5EF4-FFF2-40B4-BE49-F238E27FC236}">
                <a16:creationId xmlns:a16="http://schemas.microsoft.com/office/drawing/2014/main" id="{5468D0D0-A2CD-F38A-4213-0E899B90BD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9947" y="3911967"/>
            <a:ext cx="1097280" cy="1645920"/>
          </a:xfrm>
          <a:prstGeom prst="rect">
            <a:avLst/>
          </a:prstGeom>
        </p:spPr>
      </p:pic>
      <p:sp>
        <p:nvSpPr>
          <p:cNvPr id="35" name="PoljeZBesedilom 34">
            <a:extLst>
              <a:ext uri="{FF2B5EF4-FFF2-40B4-BE49-F238E27FC236}">
                <a16:creationId xmlns:a16="http://schemas.microsoft.com/office/drawing/2014/main" id="{142FFBEE-F714-CC13-CB22-4FFCADE4C810}"/>
              </a:ext>
            </a:extLst>
          </p:cNvPr>
          <p:cNvSpPr txBox="1"/>
          <p:nvPr/>
        </p:nvSpPr>
        <p:spPr>
          <a:xfrm>
            <a:off x="4398485" y="4986568"/>
            <a:ext cx="3533174" cy="923330"/>
          </a:xfrm>
          <a:prstGeom prst="rect">
            <a:avLst/>
          </a:prstGeom>
          <a:noFill/>
        </p:spPr>
        <p:txBody>
          <a:bodyPr wrap="square" rtlCol="0">
            <a:spAutoFit/>
          </a:bodyPr>
          <a:lstStyle/>
          <a:p>
            <a:pPr lvl="1" algn="r"/>
            <a:r>
              <a:rPr lang="sl-SI" dirty="0">
                <a:solidFill>
                  <a:schemeClr val="tx1">
                    <a:lumMod val="65000"/>
                    <a:lumOff val="35000"/>
                  </a:schemeClr>
                </a:solidFill>
              </a:rPr>
              <a:t>Prof. dr. Primož Podržaj</a:t>
            </a:r>
          </a:p>
          <a:p>
            <a:pPr lvl="1" algn="r"/>
            <a:r>
              <a:rPr lang="sl-SI" dirty="0">
                <a:solidFill>
                  <a:schemeClr val="tx1">
                    <a:lumMod val="65000"/>
                    <a:lumOff val="35000"/>
                  </a:schemeClr>
                </a:solidFill>
              </a:rPr>
              <a:t>primoz.podrzaj@fs.uni-lj.si</a:t>
            </a:r>
          </a:p>
          <a:p>
            <a:pPr algn="r"/>
            <a:endParaRPr lang="sl-SI" dirty="0">
              <a:solidFill>
                <a:schemeClr val="tx1">
                  <a:lumMod val="65000"/>
                  <a:lumOff val="35000"/>
                </a:schemeClr>
              </a:solidFill>
            </a:endParaRPr>
          </a:p>
        </p:txBody>
      </p:sp>
    </p:spTree>
    <p:extLst>
      <p:ext uri="{BB962C8B-B14F-4D97-AF65-F5344CB8AC3E}">
        <p14:creationId xmlns:p14="http://schemas.microsoft.com/office/powerpoint/2010/main" val="2500225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slov in napis">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950919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 z napis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46382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Kartica z ime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694724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t kartice z imeno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842071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Resnično ali neresničn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sl-SI"/>
              <a:t>Kliknite, če želite urediti slog naslova matrice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sl-SI"/>
              <a:t>Kliknite za urejanje slogov besedila matrice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2443479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Vertical Text Placeholder 2"/>
          <p:cNvSpPr>
            <a:spLocks noGrp="1"/>
          </p:cNvSpPr>
          <p:nvPr>
            <p:ph type="body" orient="vert" idx="1"/>
          </p:nvPr>
        </p:nvSpPr>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9222670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sl-SI"/>
              <a:t>Kliknite, če želite urediti slog naslova matrice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4264309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BC678-01C0-147A-4169-8FBB92FCD25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60EBA9-E817-A70B-19C9-B5D1B56E15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1456E6C-0913-B4B5-69D9-FF1801748A2B}"/>
              </a:ext>
            </a:extLst>
          </p:cNvPr>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a:extLst>
              <a:ext uri="{FF2B5EF4-FFF2-40B4-BE49-F238E27FC236}">
                <a16:creationId xmlns:a16="http://schemas.microsoft.com/office/drawing/2014/main" id="{B01FAC8E-741F-6E40-4953-EED5B4CA92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DC1ADE-745C-532E-7945-4B42B2D69C93}"/>
              </a:ext>
            </a:extLst>
          </p:cNvPr>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3660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sl-SI"/>
              <a:t>Kliknite, če želite urediti slog naslova matrice</a:t>
            </a:r>
            <a:endParaRPr lang="en-US" dirty="0"/>
          </a:p>
        </p:txBody>
      </p:sp>
      <p:sp>
        <p:nvSpPr>
          <p:cNvPr id="3" name="Content Placeholder 2"/>
          <p:cNvSpPr>
            <a:spLocks noGrp="1"/>
          </p:cNvSpPr>
          <p:nvPr>
            <p:ph idx="1"/>
          </p:nvPr>
        </p:nvSpPr>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2292596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sl-SI"/>
              <a:t>Kliknite, če želite urediti slog naslova matrice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l-SI"/>
              <a:t>Kliknite za urejanje slogov besedila matrice</a:t>
            </a:r>
          </a:p>
        </p:txBody>
      </p:sp>
      <p:sp>
        <p:nvSpPr>
          <p:cNvPr id="4" name="Date Placeholder 3"/>
          <p:cNvSpPr>
            <a:spLocks noGrp="1"/>
          </p:cNvSpPr>
          <p:nvPr>
            <p:ph type="dt" sz="half" idx="10"/>
          </p:nvPr>
        </p:nvSpPr>
        <p:spPr/>
        <p:txBody>
          <a:bodyPr/>
          <a:lstStyle/>
          <a:p>
            <a:fld id="{181D3951-69E2-49C4-AA1E-4AF01D647C38}" type="datetimeFigureOut">
              <a:rPr lang="en-US" smtClean="0"/>
              <a:t>4/25/2025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2520855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a:t>Kliknite, če želite urediti slog naslova matrice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Date Placeholder 4"/>
          <p:cNvSpPr>
            <a:spLocks noGrp="1"/>
          </p:cNvSpPr>
          <p:nvPr>
            <p:ph type="dt" sz="half" idx="10"/>
          </p:nvPr>
        </p:nvSpPr>
        <p:spPr/>
        <p:txBody>
          <a:bodyPr/>
          <a:lstStyle/>
          <a:p>
            <a:fld id="{181D3951-69E2-49C4-AA1E-4AF01D647C38}"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1509128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l-SI"/>
              <a:t>Kliknite, če želite urediti slog naslova matrice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Kliknite za urejanje slogov besedila matrice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7" name="Date Placeholder 6"/>
          <p:cNvSpPr>
            <a:spLocks noGrp="1"/>
          </p:cNvSpPr>
          <p:nvPr>
            <p:ph type="dt" sz="half" idx="10"/>
          </p:nvPr>
        </p:nvSpPr>
        <p:spPr/>
        <p:txBody>
          <a:bodyPr/>
          <a:lstStyle/>
          <a:p>
            <a:fld id="{181D3951-69E2-49C4-AA1E-4AF01D647C38}" type="datetimeFigureOut">
              <a:rPr lang="en-US" smtClean="0"/>
              <a:t>4/25/2025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940131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sl-SI"/>
              <a:t>Kliknite, če želite urediti slog naslova matrice</a:t>
            </a:r>
            <a:endParaRPr lang="en-US" dirty="0"/>
          </a:p>
        </p:txBody>
      </p:sp>
      <p:sp>
        <p:nvSpPr>
          <p:cNvPr id="3" name="Date Placeholder 2"/>
          <p:cNvSpPr>
            <a:spLocks noGrp="1"/>
          </p:cNvSpPr>
          <p:nvPr>
            <p:ph type="dt" sz="half" idx="10"/>
          </p:nvPr>
        </p:nvSpPr>
        <p:spPr/>
        <p:txBody>
          <a:bodyPr/>
          <a:lstStyle/>
          <a:p>
            <a:fld id="{181D3951-69E2-49C4-AA1E-4AF01D647C38}" type="datetimeFigureOut">
              <a:rPr lang="en-US" smtClean="0"/>
              <a:t>4/25/2025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3356989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1D3951-69E2-49C4-AA1E-4AF01D647C38}" type="datetimeFigureOut">
              <a:rPr lang="en-US" smtClean="0"/>
              <a:t>4/25/2025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1208907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Vsebina z naslovo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sl-SI"/>
              <a:t>Kliknite, če želite urediti slog naslova matrice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181D3951-69E2-49C4-AA1E-4AF01D647C38}"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29533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sl-SI"/>
              <a:t>Kliknite, če želite urediti slog naslova matrice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l-SI"/>
              <a:t>Kliknite ikono, če želite dodati sliko</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l-SI"/>
              <a:t>Kliknite za urejanje slogov besedila matrice</a:t>
            </a:r>
          </a:p>
        </p:txBody>
      </p:sp>
      <p:sp>
        <p:nvSpPr>
          <p:cNvPr id="5" name="Date Placeholder 4"/>
          <p:cNvSpPr>
            <a:spLocks noGrp="1"/>
          </p:cNvSpPr>
          <p:nvPr>
            <p:ph type="dt" sz="half" idx="10"/>
          </p:nvPr>
        </p:nvSpPr>
        <p:spPr/>
        <p:txBody>
          <a:bodyPr/>
          <a:lstStyle/>
          <a:p>
            <a:fld id="{181D3951-69E2-49C4-AA1E-4AF01D647C38}" type="datetimeFigureOut">
              <a:rPr lang="en-US" smtClean="0"/>
              <a:t>4/25/2025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E9B54-9468-4413-9750-F34763A35CB2}" type="slidenum">
              <a:rPr lang="en-US" smtClean="0"/>
              <a:t>‹#›</a:t>
            </a:fld>
            <a:endParaRPr lang="en-US"/>
          </a:p>
        </p:txBody>
      </p:sp>
    </p:spTree>
    <p:extLst>
      <p:ext uri="{BB962C8B-B14F-4D97-AF65-F5344CB8AC3E}">
        <p14:creationId xmlns:p14="http://schemas.microsoft.com/office/powerpoint/2010/main" val="5091498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7596"/>
            <a:ext cx="12188825" cy="6866467"/>
            <a:chOff x="0" y="-8467"/>
            <a:chExt cx="12188825" cy="6866467"/>
          </a:xfrm>
        </p:grpSpPr>
        <p:sp>
          <p:nvSpPr>
            <p:cNvPr id="26" name="Rectangle 28"/>
            <p:cNvSpPr/>
            <p:nvPr/>
          </p:nvSpPr>
          <p:spPr>
            <a:xfrm>
              <a:off x="11214100" y="-8467"/>
              <a:ext cx="97472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17B3F9">
                <a:alpha val="70000"/>
              </a:srgb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7" name="Rectangle 29"/>
            <p:cNvSpPr/>
            <p:nvPr/>
          </p:nvSpPr>
          <p:spPr>
            <a:xfrm>
              <a:off x="11353800" y="-8467"/>
              <a:ext cx="835024"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8" name="Isosceles Triangle 27"/>
            <p:cNvSpPr/>
            <p:nvPr/>
          </p:nvSpPr>
          <p:spPr>
            <a:xfrm>
              <a:off x="10744200" y="3589867"/>
              <a:ext cx="1444625"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sl-SI" dirty="0"/>
            </a:p>
          </p:txBody>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sl-SI" dirty="0"/>
              <a:t>Kliknite, če želite urediti slog naslova matrice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sl-SI"/>
              <a:t>Kliknite za urejanje slogov besedila matrice</a:t>
            </a:r>
          </a:p>
          <a:p>
            <a:pPr lvl="1"/>
            <a:r>
              <a:rPr lang="sl-SI"/>
              <a:t>Druga raven</a:t>
            </a:r>
          </a:p>
          <a:p>
            <a:pPr lvl="2"/>
            <a:r>
              <a:rPr lang="sl-SI"/>
              <a:t>Tretja raven</a:t>
            </a:r>
          </a:p>
          <a:p>
            <a:pPr lvl="3"/>
            <a:r>
              <a:rPr lang="sl-SI"/>
              <a:t>Četrta raven</a:t>
            </a:r>
          </a:p>
          <a:p>
            <a:pPr lvl="4"/>
            <a:r>
              <a:rPr lang="sl-SI"/>
              <a:t>Peta raven</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81D3951-69E2-49C4-AA1E-4AF01D647C38}" type="datetimeFigureOut">
              <a:rPr lang="en-US" smtClean="0"/>
              <a:t>4/25/2025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F9E9B54-9468-4413-9750-F34763A35CB2}" type="slidenum">
              <a:rPr lang="en-US" smtClean="0"/>
              <a:t>‹#›</a:t>
            </a:fld>
            <a:endParaRPr lang="en-US"/>
          </a:p>
        </p:txBody>
      </p:sp>
    </p:spTree>
    <p:extLst>
      <p:ext uri="{BB962C8B-B14F-4D97-AF65-F5344CB8AC3E}">
        <p14:creationId xmlns:p14="http://schemas.microsoft.com/office/powerpoint/2010/main" val="35058617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74A10-122B-9039-AE2D-D75E4C3EFBCC}"/>
              </a:ext>
            </a:extLst>
          </p:cNvPr>
          <p:cNvSpPr>
            <a:spLocks noGrp="1"/>
          </p:cNvSpPr>
          <p:nvPr>
            <p:ph type="ctrTitle"/>
          </p:nvPr>
        </p:nvSpPr>
        <p:spPr>
          <a:xfrm>
            <a:off x="1507067" y="1104900"/>
            <a:ext cx="7766936" cy="1786639"/>
          </a:xfrm>
        </p:spPr>
        <p:txBody>
          <a:bodyPr anchor="b">
            <a:normAutofit/>
          </a:bodyPr>
          <a:lstStyle/>
          <a:p>
            <a:r>
              <a:rPr lang="en-US" dirty="0"/>
              <a:t>Control systems theoretical background</a:t>
            </a:r>
          </a:p>
        </p:txBody>
      </p:sp>
      <p:sp>
        <p:nvSpPr>
          <p:cNvPr id="3" name="TextBox 2">
            <a:extLst>
              <a:ext uri="{FF2B5EF4-FFF2-40B4-BE49-F238E27FC236}">
                <a16:creationId xmlns:a16="http://schemas.microsoft.com/office/drawing/2014/main" id="{EA19D41B-5CFF-FE75-B64F-229B1DB12299}"/>
              </a:ext>
            </a:extLst>
          </p:cNvPr>
          <p:cNvSpPr txBox="1"/>
          <p:nvPr/>
        </p:nvSpPr>
        <p:spPr>
          <a:xfrm>
            <a:off x="1066800" y="3429000"/>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9247106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1F646-D299-89B9-AB4A-38A0F435ACBA}"/>
              </a:ext>
            </a:extLst>
          </p:cNvPr>
          <p:cNvSpPr>
            <a:spLocks noGrp="1"/>
          </p:cNvSpPr>
          <p:nvPr>
            <p:ph type="title"/>
          </p:nvPr>
        </p:nvSpPr>
        <p:spPr/>
        <p:txBody>
          <a:bodyPr/>
          <a:lstStyle/>
          <a:p>
            <a:r>
              <a:rPr lang="en-US"/>
              <a:t>Unit step function (definition)</a:t>
            </a:r>
          </a:p>
        </p:txBody>
      </p:sp>
      <p:sp>
        <p:nvSpPr>
          <p:cNvPr id="3" name="Content Placeholder 2">
            <a:extLst>
              <a:ext uri="{FF2B5EF4-FFF2-40B4-BE49-F238E27FC236}">
                <a16:creationId xmlns:a16="http://schemas.microsoft.com/office/drawing/2014/main" id="{DE3C3B66-FE38-8C32-07F3-15D3B4FD4F92}"/>
              </a:ext>
            </a:extLst>
          </p:cNvPr>
          <p:cNvSpPr>
            <a:spLocks noGrp="1"/>
          </p:cNvSpPr>
          <p:nvPr>
            <p:ph idx="1"/>
          </p:nvPr>
        </p:nvSpPr>
        <p:spPr/>
        <p:txBody>
          <a:bodyPr/>
          <a:lstStyle/>
          <a:p>
            <a:r>
              <a:rPr lang="en-US"/>
              <a:t>Definition</a:t>
            </a:r>
          </a:p>
        </p:txBody>
      </p:sp>
      <p:pic>
        <p:nvPicPr>
          <p:cNvPr id="5" name="Picture 4">
            <a:extLst>
              <a:ext uri="{FF2B5EF4-FFF2-40B4-BE49-F238E27FC236}">
                <a16:creationId xmlns:a16="http://schemas.microsoft.com/office/drawing/2014/main" id="{21DF2821-0C75-19DE-442C-8F5836A1D4D4}"/>
              </a:ext>
            </a:extLst>
          </p:cNvPr>
          <p:cNvPicPr>
            <a:picLocks noChangeAspect="1"/>
          </p:cNvPicPr>
          <p:nvPr/>
        </p:nvPicPr>
        <p:blipFill>
          <a:blip r:embed="rId2"/>
          <a:stretch>
            <a:fillRect/>
          </a:stretch>
        </p:blipFill>
        <p:spPr>
          <a:xfrm>
            <a:off x="1827378" y="2995634"/>
            <a:ext cx="3224213" cy="1081088"/>
          </a:xfrm>
          <a:prstGeom prst="rect">
            <a:avLst/>
          </a:prstGeom>
        </p:spPr>
      </p:pic>
    </p:spTree>
    <p:extLst>
      <p:ext uri="{BB962C8B-B14F-4D97-AF65-F5344CB8AC3E}">
        <p14:creationId xmlns:p14="http://schemas.microsoft.com/office/powerpoint/2010/main" val="1500892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F3310-41CF-13CB-3FB7-F7E60B60D363}"/>
              </a:ext>
            </a:extLst>
          </p:cNvPr>
          <p:cNvSpPr>
            <a:spLocks noGrp="1"/>
          </p:cNvSpPr>
          <p:nvPr>
            <p:ph type="title"/>
          </p:nvPr>
        </p:nvSpPr>
        <p:spPr/>
        <p:txBody>
          <a:bodyPr/>
          <a:lstStyle/>
          <a:p>
            <a:r>
              <a:rPr lang="en-US"/>
              <a:t>Unit step function (discrete)</a:t>
            </a:r>
          </a:p>
        </p:txBody>
      </p:sp>
      <p:pic>
        <p:nvPicPr>
          <p:cNvPr id="5" name="Content Placeholder 4">
            <a:extLst>
              <a:ext uri="{FF2B5EF4-FFF2-40B4-BE49-F238E27FC236}">
                <a16:creationId xmlns:a16="http://schemas.microsoft.com/office/drawing/2014/main" id="{6376BF54-FC59-35AC-5BD1-83BF268422B9}"/>
              </a:ext>
            </a:extLst>
          </p:cNvPr>
          <p:cNvPicPr>
            <a:picLocks noGrp="1" noChangeAspect="1"/>
          </p:cNvPicPr>
          <p:nvPr>
            <p:ph idx="1"/>
          </p:nvPr>
        </p:nvPicPr>
        <p:blipFill>
          <a:blip r:embed="rId2"/>
          <a:stretch>
            <a:fillRect/>
          </a:stretch>
        </p:blipFill>
        <p:spPr>
          <a:xfrm>
            <a:off x="1375573" y="2694408"/>
            <a:ext cx="8726163" cy="2426685"/>
          </a:xfrm>
        </p:spPr>
      </p:pic>
    </p:spTree>
    <p:extLst>
      <p:ext uri="{BB962C8B-B14F-4D97-AF65-F5344CB8AC3E}">
        <p14:creationId xmlns:p14="http://schemas.microsoft.com/office/powerpoint/2010/main" val="1340566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2C4A-C63F-E19E-9B49-925E5E0BC0E3}"/>
              </a:ext>
            </a:extLst>
          </p:cNvPr>
          <p:cNvSpPr>
            <a:spLocks noGrp="1"/>
          </p:cNvSpPr>
          <p:nvPr>
            <p:ph type="title"/>
          </p:nvPr>
        </p:nvSpPr>
        <p:spPr/>
        <p:txBody>
          <a:bodyPr/>
          <a:lstStyle/>
          <a:p>
            <a:r>
              <a:rPr lang="en-US"/>
              <a:t>Unit step function – discrete (definition)</a:t>
            </a:r>
          </a:p>
        </p:txBody>
      </p:sp>
      <p:sp>
        <p:nvSpPr>
          <p:cNvPr id="3" name="Content Placeholder 2">
            <a:extLst>
              <a:ext uri="{FF2B5EF4-FFF2-40B4-BE49-F238E27FC236}">
                <a16:creationId xmlns:a16="http://schemas.microsoft.com/office/drawing/2014/main" id="{5D7EE69A-75CE-A91E-D540-0E8EB8246B56}"/>
              </a:ext>
            </a:extLst>
          </p:cNvPr>
          <p:cNvSpPr>
            <a:spLocks noGrp="1"/>
          </p:cNvSpPr>
          <p:nvPr>
            <p:ph idx="1"/>
          </p:nvPr>
        </p:nvSpPr>
        <p:spPr/>
        <p:txBody>
          <a:bodyPr/>
          <a:lstStyle/>
          <a:p>
            <a:r>
              <a:rPr lang="en-US"/>
              <a:t>Definition</a:t>
            </a:r>
          </a:p>
        </p:txBody>
      </p:sp>
      <p:pic>
        <p:nvPicPr>
          <p:cNvPr id="5" name="Picture 4">
            <a:extLst>
              <a:ext uri="{FF2B5EF4-FFF2-40B4-BE49-F238E27FC236}">
                <a16:creationId xmlns:a16="http://schemas.microsoft.com/office/drawing/2014/main" id="{AFB78C51-10B0-FC7C-1A65-3D9989B41202}"/>
              </a:ext>
            </a:extLst>
          </p:cNvPr>
          <p:cNvPicPr>
            <a:picLocks noChangeAspect="1"/>
          </p:cNvPicPr>
          <p:nvPr/>
        </p:nvPicPr>
        <p:blipFill>
          <a:blip r:embed="rId2"/>
          <a:stretch>
            <a:fillRect/>
          </a:stretch>
        </p:blipFill>
        <p:spPr>
          <a:xfrm>
            <a:off x="1698362" y="2951929"/>
            <a:ext cx="3263667" cy="1041596"/>
          </a:xfrm>
          <a:prstGeom prst="rect">
            <a:avLst/>
          </a:prstGeom>
        </p:spPr>
      </p:pic>
    </p:spTree>
    <p:extLst>
      <p:ext uri="{BB962C8B-B14F-4D97-AF65-F5344CB8AC3E}">
        <p14:creationId xmlns:p14="http://schemas.microsoft.com/office/powerpoint/2010/main" val="24369963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4C4D6-9091-1973-BD1D-379D95CDA893}"/>
              </a:ext>
            </a:extLst>
          </p:cNvPr>
          <p:cNvSpPr>
            <a:spLocks noGrp="1"/>
          </p:cNvSpPr>
          <p:nvPr>
            <p:ph type="title"/>
          </p:nvPr>
        </p:nvSpPr>
        <p:spPr/>
        <p:txBody>
          <a:bodyPr/>
          <a:lstStyle/>
          <a:p>
            <a:r>
              <a:rPr lang="en-US"/>
              <a:t>Applicability of unit step function</a:t>
            </a:r>
          </a:p>
        </p:txBody>
      </p:sp>
      <p:sp>
        <p:nvSpPr>
          <p:cNvPr id="3" name="Content Placeholder 2">
            <a:extLst>
              <a:ext uri="{FF2B5EF4-FFF2-40B4-BE49-F238E27FC236}">
                <a16:creationId xmlns:a16="http://schemas.microsoft.com/office/drawing/2014/main" id="{0C065EDF-8D61-FB0B-1D73-9558B867142F}"/>
              </a:ext>
            </a:extLst>
          </p:cNvPr>
          <p:cNvSpPr>
            <a:spLocks noGrp="1"/>
          </p:cNvSpPr>
          <p:nvPr>
            <p:ph idx="1"/>
          </p:nvPr>
        </p:nvSpPr>
        <p:spPr/>
        <p:txBody>
          <a:bodyPr/>
          <a:lstStyle/>
          <a:p>
            <a:r>
              <a:rPr lang="en-US"/>
              <a:t>Easy to realize. A simple switch is an example</a:t>
            </a:r>
          </a:p>
          <a:p>
            <a:r>
              <a:rPr lang="en-US"/>
              <a:t>The easiest to comprehend</a:t>
            </a:r>
          </a:p>
          <a:p>
            <a:r>
              <a:rPr lang="en-US"/>
              <a:t>Well correlated with real life</a:t>
            </a:r>
          </a:p>
        </p:txBody>
      </p:sp>
    </p:spTree>
    <p:extLst>
      <p:ext uri="{BB962C8B-B14F-4D97-AF65-F5344CB8AC3E}">
        <p14:creationId xmlns:p14="http://schemas.microsoft.com/office/powerpoint/2010/main" val="1761000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F13F2-7277-8447-EEBD-C24458DABBFC}"/>
              </a:ext>
            </a:extLst>
          </p:cNvPr>
          <p:cNvSpPr>
            <a:spLocks noGrp="1"/>
          </p:cNvSpPr>
          <p:nvPr>
            <p:ph type="title"/>
          </p:nvPr>
        </p:nvSpPr>
        <p:spPr/>
        <p:txBody>
          <a:bodyPr/>
          <a:lstStyle/>
          <a:p>
            <a:r>
              <a:rPr lang="en-US"/>
              <a:t>Unit ramp function</a:t>
            </a:r>
          </a:p>
        </p:txBody>
      </p:sp>
      <p:pic>
        <p:nvPicPr>
          <p:cNvPr id="7" name="Content Placeholder 6">
            <a:extLst>
              <a:ext uri="{FF2B5EF4-FFF2-40B4-BE49-F238E27FC236}">
                <a16:creationId xmlns:a16="http://schemas.microsoft.com/office/drawing/2014/main" id="{724120B4-0881-3DAC-CB59-555483ED2BDB}"/>
              </a:ext>
            </a:extLst>
          </p:cNvPr>
          <p:cNvPicPr>
            <a:picLocks noGrp="1" noChangeAspect="1"/>
          </p:cNvPicPr>
          <p:nvPr>
            <p:ph idx="1"/>
          </p:nvPr>
        </p:nvPicPr>
        <p:blipFill>
          <a:blip r:embed="rId2"/>
          <a:stretch>
            <a:fillRect/>
          </a:stretch>
        </p:blipFill>
        <p:spPr>
          <a:xfrm>
            <a:off x="838200" y="1864628"/>
            <a:ext cx="7913962" cy="4351338"/>
          </a:xfrm>
        </p:spPr>
      </p:pic>
    </p:spTree>
    <p:extLst>
      <p:ext uri="{BB962C8B-B14F-4D97-AF65-F5344CB8AC3E}">
        <p14:creationId xmlns:p14="http://schemas.microsoft.com/office/powerpoint/2010/main" val="1421311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1F646-D299-89B9-AB4A-38A0F435ACBA}"/>
              </a:ext>
            </a:extLst>
          </p:cNvPr>
          <p:cNvSpPr>
            <a:spLocks noGrp="1"/>
          </p:cNvSpPr>
          <p:nvPr>
            <p:ph type="title"/>
          </p:nvPr>
        </p:nvSpPr>
        <p:spPr/>
        <p:txBody>
          <a:bodyPr/>
          <a:lstStyle/>
          <a:p>
            <a:r>
              <a:rPr lang="en-US"/>
              <a:t>Unit ramp function (definition)</a:t>
            </a:r>
          </a:p>
        </p:txBody>
      </p:sp>
      <p:sp>
        <p:nvSpPr>
          <p:cNvPr id="3" name="Content Placeholder 2">
            <a:extLst>
              <a:ext uri="{FF2B5EF4-FFF2-40B4-BE49-F238E27FC236}">
                <a16:creationId xmlns:a16="http://schemas.microsoft.com/office/drawing/2014/main" id="{DE3C3B66-FE38-8C32-07F3-15D3B4FD4F92}"/>
              </a:ext>
            </a:extLst>
          </p:cNvPr>
          <p:cNvSpPr>
            <a:spLocks noGrp="1"/>
          </p:cNvSpPr>
          <p:nvPr>
            <p:ph idx="1"/>
          </p:nvPr>
        </p:nvSpPr>
        <p:spPr/>
        <p:txBody>
          <a:bodyPr/>
          <a:lstStyle/>
          <a:p>
            <a:r>
              <a:rPr lang="en-US"/>
              <a:t>Definition</a:t>
            </a:r>
          </a:p>
        </p:txBody>
      </p:sp>
      <p:pic>
        <p:nvPicPr>
          <p:cNvPr id="6" name="Picture 5">
            <a:extLst>
              <a:ext uri="{FF2B5EF4-FFF2-40B4-BE49-F238E27FC236}">
                <a16:creationId xmlns:a16="http://schemas.microsoft.com/office/drawing/2014/main" id="{8CF8FBD1-1F3C-EFD6-F4E7-5FF055828A00}"/>
              </a:ext>
            </a:extLst>
          </p:cNvPr>
          <p:cNvPicPr>
            <a:picLocks noChangeAspect="1"/>
          </p:cNvPicPr>
          <p:nvPr/>
        </p:nvPicPr>
        <p:blipFill>
          <a:blip r:embed="rId2"/>
          <a:stretch>
            <a:fillRect/>
          </a:stretch>
        </p:blipFill>
        <p:spPr>
          <a:xfrm>
            <a:off x="1931385" y="2757171"/>
            <a:ext cx="3498677" cy="1343657"/>
          </a:xfrm>
          <a:prstGeom prst="rect">
            <a:avLst/>
          </a:prstGeom>
        </p:spPr>
      </p:pic>
    </p:spTree>
    <p:extLst>
      <p:ext uri="{BB962C8B-B14F-4D97-AF65-F5344CB8AC3E}">
        <p14:creationId xmlns:p14="http://schemas.microsoft.com/office/powerpoint/2010/main" val="4192659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F3310-41CF-13CB-3FB7-F7E60B60D363}"/>
              </a:ext>
            </a:extLst>
          </p:cNvPr>
          <p:cNvSpPr>
            <a:spLocks noGrp="1"/>
          </p:cNvSpPr>
          <p:nvPr>
            <p:ph type="title"/>
          </p:nvPr>
        </p:nvSpPr>
        <p:spPr/>
        <p:txBody>
          <a:bodyPr/>
          <a:lstStyle/>
          <a:p>
            <a:r>
              <a:rPr lang="en-US"/>
              <a:t>Unit ramp function (discrete)</a:t>
            </a:r>
          </a:p>
        </p:txBody>
      </p:sp>
      <p:pic>
        <p:nvPicPr>
          <p:cNvPr id="7" name="Content Placeholder 6">
            <a:extLst>
              <a:ext uri="{FF2B5EF4-FFF2-40B4-BE49-F238E27FC236}">
                <a16:creationId xmlns:a16="http://schemas.microsoft.com/office/drawing/2014/main" id="{1C8FCECC-E3A9-C042-DB8A-6EC64C52685C}"/>
              </a:ext>
            </a:extLst>
          </p:cNvPr>
          <p:cNvPicPr>
            <a:picLocks noGrp="1" noChangeAspect="1"/>
          </p:cNvPicPr>
          <p:nvPr>
            <p:ph idx="1"/>
          </p:nvPr>
        </p:nvPicPr>
        <p:blipFill>
          <a:blip r:embed="rId2"/>
          <a:stretch>
            <a:fillRect/>
          </a:stretch>
        </p:blipFill>
        <p:spPr>
          <a:xfrm>
            <a:off x="885216" y="1968635"/>
            <a:ext cx="7336010" cy="4351338"/>
          </a:xfrm>
        </p:spPr>
      </p:pic>
    </p:spTree>
    <p:extLst>
      <p:ext uri="{BB962C8B-B14F-4D97-AF65-F5344CB8AC3E}">
        <p14:creationId xmlns:p14="http://schemas.microsoft.com/office/powerpoint/2010/main" val="2030849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22C4A-C63F-E19E-9B49-925E5E0BC0E3}"/>
              </a:ext>
            </a:extLst>
          </p:cNvPr>
          <p:cNvSpPr>
            <a:spLocks noGrp="1"/>
          </p:cNvSpPr>
          <p:nvPr>
            <p:ph type="title"/>
          </p:nvPr>
        </p:nvSpPr>
        <p:spPr/>
        <p:txBody>
          <a:bodyPr/>
          <a:lstStyle/>
          <a:p>
            <a:r>
              <a:rPr lang="en-US"/>
              <a:t>Unit ramp function – discrete (definition)</a:t>
            </a:r>
          </a:p>
        </p:txBody>
      </p:sp>
      <p:sp>
        <p:nvSpPr>
          <p:cNvPr id="3" name="Content Placeholder 2">
            <a:extLst>
              <a:ext uri="{FF2B5EF4-FFF2-40B4-BE49-F238E27FC236}">
                <a16:creationId xmlns:a16="http://schemas.microsoft.com/office/drawing/2014/main" id="{5D7EE69A-75CE-A91E-D540-0E8EB8246B56}"/>
              </a:ext>
            </a:extLst>
          </p:cNvPr>
          <p:cNvSpPr>
            <a:spLocks noGrp="1"/>
          </p:cNvSpPr>
          <p:nvPr>
            <p:ph idx="1"/>
          </p:nvPr>
        </p:nvSpPr>
        <p:spPr/>
        <p:txBody>
          <a:bodyPr/>
          <a:lstStyle/>
          <a:p>
            <a:r>
              <a:rPr lang="en-US"/>
              <a:t>Definition</a:t>
            </a:r>
          </a:p>
        </p:txBody>
      </p:sp>
      <p:pic>
        <p:nvPicPr>
          <p:cNvPr id="6" name="Picture 5">
            <a:extLst>
              <a:ext uri="{FF2B5EF4-FFF2-40B4-BE49-F238E27FC236}">
                <a16:creationId xmlns:a16="http://schemas.microsoft.com/office/drawing/2014/main" id="{F627E0F3-4149-4521-19B0-92E4F70C1117}"/>
              </a:ext>
            </a:extLst>
          </p:cNvPr>
          <p:cNvPicPr>
            <a:picLocks noChangeAspect="1"/>
          </p:cNvPicPr>
          <p:nvPr/>
        </p:nvPicPr>
        <p:blipFill>
          <a:blip r:embed="rId2"/>
          <a:stretch>
            <a:fillRect/>
          </a:stretch>
        </p:blipFill>
        <p:spPr>
          <a:xfrm>
            <a:off x="1885950" y="2779595"/>
            <a:ext cx="3890805" cy="1298809"/>
          </a:xfrm>
          <a:prstGeom prst="rect">
            <a:avLst/>
          </a:prstGeom>
        </p:spPr>
      </p:pic>
    </p:spTree>
    <p:extLst>
      <p:ext uri="{BB962C8B-B14F-4D97-AF65-F5344CB8AC3E}">
        <p14:creationId xmlns:p14="http://schemas.microsoft.com/office/powerpoint/2010/main" val="2626014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4C4D6-9091-1973-BD1D-379D95CDA893}"/>
              </a:ext>
            </a:extLst>
          </p:cNvPr>
          <p:cNvSpPr>
            <a:spLocks noGrp="1"/>
          </p:cNvSpPr>
          <p:nvPr>
            <p:ph type="title"/>
          </p:nvPr>
        </p:nvSpPr>
        <p:spPr/>
        <p:txBody>
          <a:bodyPr/>
          <a:lstStyle/>
          <a:p>
            <a:r>
              <a:rPr lang="en-US"/>
              <a:t>Applicability of unit ramp function</a:t>
            </a:r>
          </a:p>
        </p:txBody>
      </p:sp>
      <p:sp>
        <p:nvSpPr>
          <p:cNvPr id="3" name="Content Placeholder 2">
            <a:extLst>
              <a:ext uri="{FF2B5EF4-FFF2-40B4-BE49-F238E27FC236}">
                <a16:creationId xmlns:a16="http://schemas.microsoft.com/office/drawing/2014/main" id="{0C065EDF-8D61-FB0B-1D73-9558B867142F}"/>
              </a:ext>
            </a:extLst>
          </p:cNvPr>
          <p:cNvSpPr>
            <a:spLocks noGrp="1"/>
          </p:cNvSpPr>
          <p:nvPr>
            <p:ph idx="1"/>
          </p:nvPr>
        </p:nvSpPr>
        <p:spPr/>
        <p:txBody>
          <a:bodyPr/>
          <a:lstStyle/>
          <a:p>
            <a:r>
              <a:rPr lang="en-US"/>
              <a:t>Easy to realize within limited range</a:t>
            </a:r>
          </a:p>
          <a:p>
            <a:r>
              <a:rPr lang="en-US"/>
              <a:t>Used only in steady state error analysis</a:t>
            </a:r>
          </a:p>
        </p:txBody>
      </p:sp>
    </p:spTree>
    <p:extLst>
      <p:ext uri="{BB962C8B-B14F-4D97-AF65-F5344CB8AC3E}">
        <p14:creationId xmlns:p14="http://schemas.microsoft.com/office/powerpoint/2010/main" val="3832975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11A11-5F2D-EFD7-6629-79D4242710C0}"/>
              </a:ext>
            </a:extLst>
          </p:cNvPr>
          <p:cNvSpPr>
            <a:spLocks noGrp="1"/>
          </p:cNvSpPr>
          <p:nvPr>
            <p:ph type="title"/>
          </p:nvPr>
        </p:nvSpPr>
        <p:spPr/>
        <p:txBody>
          <a:bodyPr/>
          <a:lstStyle/>
          <a:p>
            <a:r>
              <a:rPr lang="en-US"/>
              <a:t>Typical step response and the system requirements (stable system)</a:t>
            </a:r>
          </a:p>
        </p:txBody>
      </p:sp>
      <p:pic>
        <p:nvPicPr>
          <p:cNvPr id="5" name="Content Placeholder 4">
            <a:extLst>
              <a:ext uri="{FF2B5EF4-FFF2-40B4-BE49-F238E27FC236}">
                <a16:creationId xmlns:a16="http://schemas.microsoft.com/office/drawing/2014/main" id="{0E6CF57C-9599-015A-9D39-A6325FC26066}"/>
              </a:ext>
            </a:extLst>
          </p:cNvPr>
          <p:cNvPicPr>
            <a:picLocks noGrp="1" noChangeAspect="1"/>
          </p:cNvPicPr>
          <p:nvPr>
            <p:ph idx="1"/>
          </p:nvPr>
        </p:nvPicPr>
        <p:blipFill>
          <a:blip r:embed="rId2"/>
          <a:stretch>
            <a:fillRect/>
          </a:stretch>
        </p:blipFill>
        <p:spPr>
          <a:xfrm>
            <a:off x="1592741" y="2050975"/>
            <a:ext cx="5496262" cy="4351338"/>
          </a:xfrm>
        </p:spPr>
      </p:pic>
    </p:spTree>
    <p:extLst>
      <p:ext uri="{BB962C8B-B14F-4D97-AF65-F5344CB8AC3E}">
        <p14:creationId xmlns:p14="http://schemas.microsoft.com/office/powerpoint/2010/main" val="735408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6C46-3E10-25FA-91B9-21F1A80F3E44}"/>
              </a:ext>
            </a:extLst>
          </p:cNvPr>
          <p:cNvSpPr>
            <a:spLocks noGrp="1"/>
          </p:cNvSpPr>
          <p:nvPr>
            <p:ph type="title"/>
          </p:nvPr>
        </p:nvSpPr>
        <p:spPr/>
        <p:txBody>
          <a:bodyPr/>
          <a:lstStyle/>
          <a:p>
            <a:r>
              <a:rPr lang="en-US"/>
              <a:t>Control system</a:t>
            </a:r>
          </a:p>
        </p:txBody>
      </p:sp>
      <p:sp>
        <p:nvSpPr>
          <p:cNvPr id="3" name="Content Placeholder 2">
            <a:extLst>
              <a:ext uri="{FF2B5EF4-FFF2-40B4-BE49-F238E27FC236}">
                <a16:creationId xmlns:a16="http://schemas.microsoft.com/office/drawing/2014/main" id="{C5116377-6595-0D30-F26D-74491D1F3721}"/>
              </a:ext>
            </a:extLst>
          </p:cNvPr>
          <p:cNvSpPr>
            <a:spLocks noGrp="1"/>
          </p:cNvSpPr>
          <p:nvPr>
            <p:ph idx="1"/>
          </p:nvPr>
        </p:nvSpPr>
        <p:spPr/>
        <p:txBody>
          <a:bodyPr/>
          <a:lstStyle/>
          <a:p>
            <a:r>
              <a:rPr lang="en-US"/>
              <a:t>General scheme</a:t>
            </a:r>
          </a:p>
          <a:p>
            <a:pPr marL="0" indent="0">
              <a:buNone/>
            </a:pPr>
            <a:endParaRPr lang="en-US"/>
          </a:p>
          <a:p>
            <a:pPr marL="0" indent="0">
              <a:buNone/>
            </a:pPr>
            <a:endParaRPr lang="en-US"/>
          </a:p>
        </p:txBody>
      </p:sp>
      <p:pic>
        <p:nvPicPr>
          <p:cNvPr id="5" name="Picture 4">
            <a:extLst>
              <a:ext uri="{FF2B5EF4-FFF2-40B4-BE49-F238E27FC236}">
                <a16:creationId xmlns:a16="http://schemas.microsoft.com/office/drawing/2014/main" id="{A2DA5E08-131F-0EED-DB8C-E7580FCDAC59}"/>
              </a:ext>
            </a:extLst>
          </p:cNvPr>
          <p:cNvPicPr>
            <a:picLocks noChangeAspect="1"/>
          </p:cNvPicPr>
          <p:nvPr/>
        </p:nvPicPr>
        <p:blipFill>
          <a:blip r:embed="rId2"/>
          <a:stretch>
            <a:fillRect/>
          </a:stretch>
        </p:blipFill>
        <p:spPr>
          <a:xfrm>
            <a:off x="966404" y="2758294"/>
            <a:ext cx="9417020" cy="2712872"/>
          </a:xfrm>
          <a:prstGeom prst="rect">
            <a:avLst/>
          </a:prstGeom>
        </p:spPr>
      </p:pic>
    </p:spTree>
    <p:extLst>
      <p:ext uri="{BB962C8B-B14F-4D97-AF65-F5344CB8AC3E}">
        <p14:creationId xmlns:p14="http://schemas.microsoft.com/office/powerpoint/2010/main" val="41459189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F62C3-ACB5-8C19-F0DE-93E4FED5B822}"/>
              </a:ext>
            </a:extLst>
          </p:cNvPr>
          <p:cNvSpPr>
            <a:spLocks noGrp="1"/>
          </p:cNvSpPr>
          <p:nvPr>
            <p:ph type="title"/>
          </p:nvPr>
        </p:nvSpPr>
        <p:spPr/>
        <p:txBody>
          <a:bodyPr/>
          <a:lstStyle/>
          <a:p>
            <a:r>
              <a:rPr lang="en-US"/>
              <a:t>Description of the requirements</a:t>
            </a:r>
          </a:p>
        </p:txBody>
      </p:sp>
      <p:sp>
        <p:nvSpPr>
          <p:cNvPr id="3" name="Content Placeholder 2">
            <a:extLst>
              <a:ext uri="{FF2B5EF4-FFF2-40B4-BE49-F238E27FC236}">
                <a16:creationId xmlns:a16="http://schemas.microsoft.com/office/drawing/2014/main" id="{C046E75C-F8E8-C5C3-A916-9B549EC25D6A}"/>
              </a:ext>
            </a:extLst>
          </p:cNvPr>
          <p:cNvSpPr>
            <a:spLocks noGrp="1"/>
          </p:cNvSpPr>
          <p:nvPr>
            <p:ph idx="1"/>
          </p:nvPr>
        </p:nvSpPr>
        <p:spPr/>
        <p:txBody>
          <a:bodyPr>
            <a:normAutofit/>
          </a:bodyPr>
          <a:lstStyle/>
          <a:p>
            <a:r>
              <a:rPr lang="en-US"/>
              <a:t>Maximum overshoot (Mp): It is the maximum value of the step response.</a:t>
            </a:r>
          </a:p>
          <a:p>
            <a:r>
              <a:rPr lang="en-US"/>
              <a:t>Steady-state error (o</a:t>
            </a:r>
            <a:r>
              <a:rPr lang="en-US" baseline="-25000"/>
              <a:t>ss</a:t>
            </a:r>
            <a:r>
              <a:rPr lang="en-US"/>
              <a:t>): It is determined as lim </a:t>
            </a:r>
            <a:r>
              <a:rPr lang="en-US" baseline="-25000"/>
              <a:t>t→∞ </a:t>
            </a:r>
            <a:r>
              <a:rPr lang="en-US"/>
              <a:t>o(t) = o</a:t>
            </a:r>
            <a:r>
              <a:rPr lang="en-US" baseline="-25000"/>
              <a:t>ss</a:t>
            </a:r>
            <a:r>
              <a:rPr lang="en-US"/>
              <a:t>.</a:t>
            </a:r>
          </a:p>
          <a:p>
            <a:r>
              <a:rPr lang="en-US"/>
              <a:t>Settling time (tp): It is determined as the time when the step response is outside the interval of acceptable values for the last time.</a:t>
            </a:r>
          </a:p>
          <a:p>
            <a:r>
              <a:rPr lang="en-US"/>
              <a:t>Rise time (t</a:t>
            </a:r>
            <a:r>
              <a:rPr lang="en-US" baseline="-25000"/>
              <a:t>v</a:t>
            </a:r>
            <a:r>
              <a:rPr lang="en-US"/>
              <a:t>): It is determined as time needed for the step response to come from 10% of the end value to 90% of the end value.</a:t>
            </a:r>
          </a:p>
          <a:p>
            <a:r>
              <a:rPr lang="en-US"/>
              <a:t>Disturbance rejection: This requirement cannot be determine from step response. As the name suggests this requirement is about the minimization of the disturbance influence.</a:t>
            </a:r>
          </a:p>
        </p:txBody>
      </p:sp>
    </p:spTree>
    <p:extLst>
      <p:ext uri="{BB962C8B-B14F-4D97-AF65-F5344CB8AC3E}">
        <p14:creationId xmlns:p14="http://schemas.microsoft.com/office/powerpoint/2010/main" val="1665108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606A5-9700-7BC0-D585-2A577DE28217}"/>
              </a:ext>
            </a:extLst>
          </p:cNvPr>
          <p:cNvSpPr>
            <a:spLocks noGrp="1"/>
          </p:cNvSpPr>
          <p:nvPr>
            <p:ph type="title"/>
          </p:nvPr>
        </p:nvSpPr>
        <p:spPr/>
        <p:txBody>
          <a:bodyPr/>
          <a:lstStyle/>
          <a:p>
            <a:r>
              <a:rPr lang="en-US"/>
              <a:t>System stability</a:t>
            </a:r>
          </a:p>
        </p:txBody>
      </p:sp>
      <p:sp>
        <p:nvSpPr>
          <p:cNvPr id="3" name="Content Placeholder 2">
            <a:extLst>
              <a:ext uri="{FF2B5EF4-FFF2-40B4-BE49-F238E27FC236}">
                <a16:creationId xmlns:a16="http://schemas.microsoft.com/office/drawing/2014/main" id="{54990327-C1D4-49D3-D088-F0A1AAAEA29F}"/>
              </a:ext>
            </a:extLst>
          </p:cNvPr>
          <p:cNvSpPr>
            <a:spLocks noGrp="1"/>
          </p:cNvSpPr>
          <p:nvPr>
            <p:ph idx="1"/>
          </p:nvPr>
        </p:nvSpPr>
        <p:spPr/>
        <p:txBody>
          <a:bodyPr/>
          <a:lstStyle/>
          <a:p>
            <a:r>
              <a:rPr lang="en-US"/>
              <a:t>One of the possible definitions of stability is the so called BIBO stability: “System is stable if every bounded input results in a bounded output”. </a:t>
            </a:r>
          </a:p>
          <a:p>
            <a:r>
              <a:rPr lang="en-US"/>
              <a:t>This stabilityis ensured if all the roots of the characteristic equation are in the left half of the complex plane (the roots have negative real components).</a:t>
            </a:r>
          </a:p>
          <a:p>
            <a:r>
              <a:rPr lang="en-US"/>
              <a:t>This is the main goal the controller in a control system must reach.</a:t>
            </a:r>
          </a:p>
        </p:txBody>
      </p:sp>
    </p:spTree>
    <p:extLst>
      <p:ext uri="{BB962C8B-B14F-4D97-AF65-F5344CB8AC3E}">
        <p14:creationId xmlns:p14="http://schemas.microsoft.com/office/powerpoint/2010/main" val="376783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E4D78-E7BF-740B-C843-E858925403BF}"/>
              </a:ext>
            </a:extLst>
          </p:cNvPr>
          <p:cNvSpPr>
            <a:spLocks noGrp="1"/>
          </p:cNvSpPr>
          <p:nvPr>
            <p:ph type="title"/>
          </p:nvPr>
        </p:nvSpPr>
        <p:spPr/>
        <p:txBody>
          <a:bodyPr/>
          <a:lstStyle/>
          <a:p>
            <a:r>
              <a:rPr lang="en-US"/>
              <a:t>Input signals used to test the control systems</a:t>
            </a:r>
          </a:p>
        </p:txBody>
      </p:sp>
      <p:sp>
        <p:nvSpPr>
          <p:cNvPr id="3" name="Content Placeholder 2">
            <a:extLst>
              <a:ext uri="{FF2B5EF4-FFF2-40B4-BE49-F238E27FC236}">
                <a16:creationId xmlns:a16="http://schemas.microsoft.com/office/drawing/2014/main" id="{734B5F93-C825-3CDF-D012-D3CC8E3700B9}"/>
              </a:ext>
            </a:extLst>
          </p:cNvPr>
          <p:cNvSpPr>
            <a:spLocks noGrp="1"/>
          </p:cNvSpPr>
          <p:nvPr>
            <p:ph idx="1"/>
          </p:nvPr>
        </p:nvSpPr>
        <p:spPr/>
        <p:txBody>
          <a:bodyPr/>
          <a:lstStyle/>
          <a:p>
            <a:pPr marL="0" indent="0">
              <a:buNone/>
            </a:pPr>
            <a:r>
              <a:rPr lang="en-US"/>
              <a:t>In time domain the most common signals are:</a:t>
            </a:r>
          </a:p>
          <a:p>
            <a:r>
              <a:rPr lang="en-US"/>
              <a:t>Unit impulse function</a:t>
            </a:r>
          </a:p>
          <a:p>
            <a:r>
              <a:rPr lang="en-US"/>
              <a:t>Unit step function</a:t>
            </a:r>
          </a:p>
          <a:p>
            <a:r>
              <a:rPr lang="en-US"/>
              <a:t>Unit ramp function</a:t>
            </a:r>
          </a:p>
          <a:p>
            <a:endParaRPr lang="en-US"/>
          </a:p>
        </p:txBody>
      </p:sp>
    </p:spTree>
    <p:extLst>
      <p:ext uri="{BB962C8B-B14F-4D97-AF65-F5344CB8AC3E}">
        <p14:creationId xmlns:p14="http://schemas.microsoft.com/office/powerpoint/2010/main" val="3754688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15287-47B8-C813-48D9-5305F5F01387}"/>
              </a:ext>
            </a:extLst>
          </p:cNvPr>
          <p:cNvSpPr>
            <a:spLocks noGrp="1"/>
          </p:cNvSpPr>
          <p:nvPr>
            <p:ph type="title"/>
          </p:nvPr>
        </p:nvSpPr>
        <p:spPr/>
        <p:txBody>
          <a:bodyPr/>
          <a:lstStyle/>
          <a:p>
            <a:r>
              <a:rPr lang="en-US"/>
              <a:t>Unit impulse function</a:t>
            </a:r>
          </a:p>
        </p:txBody>
      </p:sp>
      <p:pic>
        <p:nvPicPr>
          <p:cNvPr id="5" name="Content Placeholder 4">
            <a:extLst>
              <a:ext uri="{FF2B5EF4-FFF2-40B4-BE49-F238E27FC236}">
                <a16:creationId xmlns:a16="http://schemas.microsoft.com/office/drawing/2014/main" id="{AA7E80A2-B140-7C4E-1D7B-C39732344AAC}"/>
              </a:ext>
            </a:extLst>
          </p:cNvPr>
          <p:cNvPicPr>
            <a:picLocks noGrp="1" noChangeAspect="1"/>
          </p:cNvPicPr>
          <p:nvPr>
            <p:ph idx="1"/>
          </p:nvPr>
        </p:nvPicPr>
        <p:blipFill>
          <a:blip r:embed="rId2"/>
          <a:stretch>
            <a:fillRect/>
          </a:stretch>
        </p:blipFill>
        <p:spPr>
          <a:xfrm>
            <a:off x="768862" y="1932135"/>
            <a:ext cx="5891957" cy="2071858"/>
          </a:xfrm>
        </p:spPr>
      </p:pic>
      <p:pic>
        <p:nvPicPr>
          <p:cNvPr id="7" name="Picture 6">
            <a:extLst>
              <a:ext uri="{FF2B5EF4-FFF2-40B4-BE49-F238E27FC236}">
                <a16:creationId xmlns:a16="http://schemas.microsoft.com/office/drawing/2014/main" id="{A68CA0BE-6632-7356-624E-AD9FF400D580}"/>
              </a:ext>
            </a:extLst>
          </p:cNvPr>
          <p:cNvPicPr>
            <a:picLocks noChangeAspect="1"/>
          </p:cNvPicPr>
          <p:nvPr/>
        </p:nvPicPr>
        <p:blipFill>
          <a:blip r:embed="rId3"/>
          <a:stretch>
            <a:fillRect/>
          </a:stretch>
        </p:blipFill>
        <p:spPr>
          <a:xfrm>
            <a:off x="1122415" y="4188882"/>
            <a:ext cx="5404061" cy="2414735"/>
          </a:xfrm>
          <a:prstGeom prst="rect">
            <a:avLst/>
          </a:prstGeom>
        </p:spPr>
      </p:pic>
    </p:spTree>
    <p:extLst>
      <p:ext uri="{BB962C8B-B14F-4D97-AF65-F5344CB8AC3E}">
        <p14:creationId xmlns:p14="http://schemas.microsoft.com/office/powerpoint/2010/main" val="1060055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951E7-60FE-AC9B-95B6-004EB1B35398}"/>
              </a:ext>
            </a:extLst>
          </p:cNvPr>
          <p:cNvSpPr>
            <a:spLocks noGrp="1"/>
          </p:cNvSpPr>
          <p:nvPr>
            <p:ph type="title"/>
          </p:nvPr>
        </p:nvSpPr>
        <p:spPr/>
        <p:txBody>
          <a:bodyPr/>
          <a:lstStyle/>
          <a:p>
            <a:r>
              <a:rPr lang="en-US"/>
              <a:t>Unit impulse function (definition)</a:t>
            </a:r>
          </a:p>
        </p:txBody>
      </p:sp>
      <p:sp>
        <p:nvSpPr>
          <p:cNvPr id="3" name="Content Placeholder 2">
            <a:extLst>
              <a:ext uri="{FF2B5EF4-FFF2-40B4-BE49-F238E27FC236}">
                <a16:creationId xmlns:a16="http://schemas.microsoft.com/office/drawing/2014/main" id="{D4C5F77E-1802-AE74-A2E4-3170F67EA23F}"/>
              </a:ext>
            </a:extLst>
          </p:cNvPr>
          <p:cNvSpPr>
            <a:spLocks noGrp="1"/>
          </p:cNvSpPr>
          <p:nvPr>
            <p:ph idx="1"/>
          </p:nvPr>
        </p:nvSpPr>
        <p:spPr/>
        <p:txBody>
          <a:bodyPr/>
          <a:lstStyle/>
          <a:p>
            <a:pPr marL="0" indent="0">
              <a:buNone/>
            </a:pPr>
            <a:r>
              <a:rPr lang="en-US"/>
              <a:t>Definition:</a:t>
            </a:r>
          </a:p>
          <a:p>
            <a:pPr marL="0" indent="0">
              <a:buNone/>
            </a:pPr>
            <a:endParaRPr lang="en-US"/>
          </a:p>
          <a:p>
            <a:pPr marL="0" indent="0">
              <a:buNone/>
            </a:pPr>
            <a:endParaRPr lang="en-US"/>
          </a:p>
          <a:p>
            <a:endParaRPr lang="en-US"/>
          </a:p>
        </p:txBody>
      </p:sp>
      <p:pic>
        <p:nvPicPr>
          <p:cNvPr id="5" name="Picture 4">
            <a:extLst>
              <a:ext uri="{FF2B5EF4-FFF2-40B4-BE49-F238E27FC236}">
                <a16:creationId xmlns:a16="http://schemas.microsoft.com/office/drawing/2014/main" id="{C61B2923-874D-98D9-DCA9-17AE08BA1678}"/>
              </a:ext>
            </a:extLst>
          </p:cNvPr>
          <p:cNvPicPr>
            <a:picLocks noChangeAspect="1"/>
          </p:cNvPicPr>
          <p:nvPr/>
        </p:nvPicPr>
        <p:blipFill>
          <a:blip r:embed="rId2"/>
          <a:stretch>
            <a:fillRect/>
          </a:stretch>
        </p:blipFill>
        <p:spPr>
          <a:xfrm>
            <a:off x="780057" y="2773543"/>
            <a:ext cx="7055181" cy="1059810"/>
          </a:xfrm>
          <a:prstGeom prst="rect">
            <a:avLst/>
          </a:prstGeom>
        </p:spPr>
      </p:pic>
    </p:spTree>
    <p:extLst>
      <p:ext uri="{BB962C8B-B14F-4D97-AF65-F5344CB8AC3E}">
        <p14:creationId xmlns:p14="http://schemas.microsoft.com/office/powerpoint/2010/main" val="283860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EE82B-6578-4230-B4C8-2BCD7F144564}"/>
              </a:ext>
            </a:extLst>
          </p:cNvPr>
          <p:cNvSpPr>
            <a:spLocks noGrp="1"/>
          </p:cNvSpPr>
          <p:nvPr>
            <p:ph type="title"/>
          </p:nvPr>
        </p:nvSpPr>
        <p:spPr/>
        <p:txBody>
          <a:bodyPr/>
          <a:lstStyle/>
          <a:p>
            <a:r>
              <a:rPr lang="en-US"/>
              <a:t>Unit impulse function (discrete)</a:t>
            </a:r>
          </a:p>
        </p:txBody>
      </p:sp>
      <p:pic>
        <p:nvPicPr>
          <p:cNvPr id="5" name="Content Placeholder 4">
            <a:extLst>
              <a:ext uri="{FF2B5EF4-FFF2-40B4-BE49-F238E27FC236}">
                <a16:creationId xmlns:a16="http://schemas.microsoft.com/office/drawing/2014/main" id="{7A3E900D-39EB-733E-5474-536C0CED6DC6}"/>
              </a:ext>
            </a:extLst>
          </p:cNvPr>
          <p:cNvPicPr>
            <a:picLocks noGrp="1" noChangeAspect="1"/>
          </p:cNvPicPr>
          <p:nvPr>
            <p:ph idx="1"/>
          </p:nvPr>
        </p:nvPicPr>
        <p:blipFill>
          <a:blip r:embed="rId2"/>
          <a:stretch>
            <a:fillRect/>
          </a:stretch>
        </p:blipFill>
        <p:spPr>
          <a:xfrm>
            <a:off x="838200" y="2247847"/>
            <a:ext cx="9341543" cy="2920550"/>
          </a:xfrm>
        </p:spPr>
      </p:pic>
    </p:spTree>
    <p:extLst>
      <p:ext uri="{BB962C8B-B14F-4D97-AF65-F5344CB8AC3E}">
        <p14:creationId xmlns:p14="http://schemas.microsoft.com/office/powerpoint/2010/main" val="1056874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A53DD-B515-6C34-5C9D-DE3AAEE229F4}"/>
              </a:ext>
            </a:extLst>
          </p:cNvPr>
          <p:cNvSpPr>
            <a:spLocks noGrp="1"/>
          </p:cNvSpPr>
          <p:nvPr>
            <p:ph type="title"/>
          </p:nvPr>
        </p:nvSpPr>
        <p:spPr/>
        <p:txBody>
          <a:bodyPr/>
          <a:lstStyle/>
          <a:p>
            <a:r>
              <a:rPr lang="en-US"/>
              <a:t>Unit impulse function – discrete (definition)</a:t>
            </a:r>
          </a:p>
        </p:txBody>
      </p:sp>
      <p:sp>
        <p:nvSpPr>
          <p:cNvPr id="3" name="Content Placeholder 2">
            <a:extLst>
              <a:ext uri="{FF2B5EF4-FFF2-40B4-BE49-F238E27FC236}">
                <a16:creationId xmlns:a16="http://schemas.microsoft.com/office/drawing/2014/main" id="{6AFC2737-C989-D82A-C608-CC4E578B1BEE}"/>
              </a:ext>
            </a:extLst>
          </p:cNvPr>
          <p:cNvSpPr>
            <a:spLocks noGrp="1"/>
          </p:cNvSpPr>
          <p:nvPr>
            <p:ph idx="1"/>
          </p:nvPr>
        </p:nvSpPr>
        <p:spPr/>
        <p:txBody>
          <a:bodyPr/>
          <a:lstStyle/>
          <a:p>
            <a:r>
              <a:rPr lang="en-US"/>
              <a:t>Definition</a:t>
            </a:r>
          </a:p>
          <a:p>
            <a:endParaRPr lang="en-US"/>
          </a:p>
          <a:p>
            <a:endParaRPr lang="en-US"/>
          </a:p>
          <a:p>
            <a:endParaRPr lang="en-US"/>
          </a:p>
          <a:p>
            <a:endParaRPr lang="en-US"/>
          </a:p>
          <a:p>
            <a:endParaRPr lang="en-US"/>
          </a:p>
          <a:p>
            <a:r>
              <a:rPr lang="en-US">
                <a:solidFill>
                  <a:srgbClr val="FF0000"/>
                </a:solidFill>
              </a:rPr>
              <a:t>Note the difference in max value!</a:t>
            </a:r>
          </a:p>
          <a:p>
            <a:pPr marL="0" indent="0">
              <a:buNone/>
            </a:pPr>
            <a:endParaRPr lang="en-US"/>
          </a:p>
          <a:p>
            <a:pPr marL="0" indent="0">
              <a:buNone/>
            </a:pPr>
            <a:endParaRPr lang="en-US"/>
          </a:p>
        </p:txBody>
      </p:sp>
      <p:pic>
        <p:nvPicPr>
          <p:cNvPr id="5" name="Picture 4">
            <a:extLst>
              <a:ext uri="{FF2B5EF4-FFF2-40B4-BE49-F238E27FC236}">
                <a16:creationId xmlns:a16="http://schemas.microsoft.com/office/drawing/2014/main" id="{CE3138A4-9739-3A59-A895-86E771CEEB93}"/>
              </a:ext>
            </a:extLst>
          </p:cNvPr>
          <p:cNvPicPr>
            <a:picLocks noChangeAspect="1"/>
          </p:cNvPicPr>
          <p:nvPr/>
        </p:nvPicPr>
        <p:blipFill>
          <a:blip r:embed="rId2"/>
          <a:stretch>
            <a:fillRect/>
          </a:stretch>
        </p:blipFill>
        <p:spPr>
          <a:xfrm>
            <a:off x="2002665" y="2799352"/>
            <a:ext cx="3748089" cy="1347860"/>
          </a:xfrm>
          <a:prstGeom prst="rect">
            <a:avLst/>
          </a:prstGeom>
        </p:spPr>
      </p:pic>
    </p:spTree>
    <p:extLst>
      <p:ext uri="{BB962C8B-B14F-4D97-AF65-F5344CB8AC3E}">
        <p14:creationId xmlns:p14="http://schemas.microsoft.com/office/powerpoint/2010/main" val="2572736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4C4D6-9091-1973-BD1D-379D95CDA893}"/>
              </a:ext>
            </a:extLst>
          </p:cNvPr>
          <p:cNvSpPr>
            <a:spLocks noGrp="1"/>
          </p:cNvSpPr>
          <p:nvPr>
            <p:ph type="title"/>
          </p:nvPr>
        </p:nvSpPr>
        <p:spPr/>
        <p:txBody>
          <a:bodyPr/>
          <a:lstStyle/>
          <a:p>
            <a:r>
              <a:rPr lang="en-US"/>
              <a:t>Applicability of unit impulse function</a:t>
            </a:r>
          </a:p>
        </p:txBody>
      </p:sp>
      <p:sp>
        <p:nvSpPr>
          <p:cNvPr id="3" name="Content Placeholder 2">
            <a:extLst>
              <a:ext uri="{FF2B5EF4-FFF2-40B4-BE49-F238E27FC236}">
                <a16:creationId xmlns:a16="http://schemas.microsoft.com/office/drawing/2014/main" id="{0C065EDF-8D61-FB0B-1D73-9558B867142F}"/>
              </a:ext>
            </a:extLst>
          </p:cNvPr>
          <p:cNvSpPr>
            <a:spLocks noGrp="1"/>
          </p:cNvSpPr>
          <p:nvPr>
            <p:ph idx="1"/>
          </p:nvPr>
        </p:nvSpPr>
        <p:spPr/>
        <p:txBody>
          <a:bodyPr/>
          <a:lstStyle/>
          <a:p>
            <a:r>
              <a:rPr lang="en-US"/>
              <a:t>Impossible to realize. Always an approximation is made</a:t>
            </a:r>
          </a:p>
          <a:p>
            <a:r>
              <a:rPr lang="en-US"/>
              <a:t>The best to use from theoretical point of view</a:t>
            </a:r>
          </a:p>
        </p:txBody>
      </p:sp>
    </p:spTree>
    <p:extLst>
      <p:ext uri="{BB962C8B-B14F-4D97-AF65-F5344CB8AC3E}">
        <p14:creationId xmlns:p14="http://schemas.microsoft.com/office/powerpoint/2010/main" val="810640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F13F2-7277-8447-EEBD-C24458DABBFC}"/>
              </a:ext>
            </a:extLst>
          </p:cNvPr>
          <p:cNvSpPr>
            <a:spLocks noGrp="1"/>
          </p:cNvSpPr>
          <p:nvPr>
            <p:ph type="title"/>
          </p:nvPr>
        </p:nvSpPr>
        <p:spPr/>
        <p:txBody>
          <a:bodyPr/>
          <a:lstStyle/>
          <a:p>
            <a:r>
              <a:rPr lang="en-US"/>
              <a:t>Unit step function</a:t>
            </a:r>
          </a:p>
        </p:txBody>
      </p:sp>
      <p:pic>
        <p:nvPicPr>
          <p:cNvPr id="5" name="Content Placeholder 4">
            <a:extLst>
              <a:ext uri="{FF2B5EF4-FFF2-40B4-BE49-F238E27FC236}">
                <a16:creationId xmlns:a16="http://schemas.microsoft.com/office/drawing/2014/main" id="{9E591F26-D1F2-E8AD-118D-B439E95DBA0F}"/>
              </a:ext>
            </a:extLst>
          </p:cNvPr>
          <p:cNvPicPr>
            <a:picLocks noGrp="1" noChangeAspect="1"/>
          </p:cNvPicPr>
          <p:nvPr>
            <p:ph idx="1"/>
          </p:nvPr>
        </p:nvPicPr>
        <p:blipFill>
          <a:blip r:embed="rId2"/>
          <a:stretch>
            <a:fillRect/>
          </a:stretch>
        </p:blipFill>
        <p:spPr>
          <a:xfrm>
            <a:off x="942208" y="2510063"/>
            <a:ext cx="10515600" cy="2644438"/>
          </a:xfrm>
        </p:spPr>
      </p:pic>
    </p:spTree>
    <p:extLst>
      <p:ext uri="{BB962C8B-B14F-4D97-AF65-F5344CB8AC3E}">
        <p14:creationId xmlns:p14="http://schemas.microsoft.com/office/powerpoint/2010/main" val="1333820346"/>
      </p:ext>
    </p:extLst>
  </p:cSld>
  <p:clrMapOvr>
    <a:masterClrMapping/>
  </p:clrMapOvr>
</p:sld>
</file>

<file path=ppt/theme/theme1.xml><?xml version="1.0" encoding="utf-8"?>
<a:theme xmlns:a="http://schemas.openxmlformats.org/drawingml/2006/main" name="BLISS predavanja">
  <a:themeElements>
    <a:clrScheme name="Po meri 4">
      <a:dk1>
        <a:sysClr val="windowText" lastClr="000000"/>
      </a:dk1>
      <a:lt1>
        <a:sysClr val="window" lastClr="FFFFFF"/>
      </a:lt1>
      <a:dk2>
        <a:srgbClr val="17406D"/>
      </a:dk2>
      <a:lt2>
        <a:srgbClr val="DBEFF9"/>
      </a:lt2>
      <a:accent1>
        <a:srgbClr val="0F6FC6"/>
      </a:accent1>
      <a:accent2>
        <a:srgbClr val="009DD9"/>
      </a:accent2>
      <a:accent3>
        <a:srgbClr val="0BD0D9"/>
      </a:accent3>
      <a:accent4>
        <a:srgbClr val="4FCEFF"/>
      </a:accent4>
      <a:accent5>
        <a:srgbClr val="89DEFF"/>
      </a:accent5>
      <a:accent6>
        <a:srgbClr val="59A9F2"/>
      </a:accent6>
      <a:hlink>
        <a:srgbClr val="F49100"/>
      </a:hlink>
      <a:folHlink>
        <a:srgbClr val="85DFD0"/>
      </a:folHlink>
    </a:clrScheme>
    <a:fontScheme name="Gladko">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ladk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BLISS predavanja" id="{32245E5B-3250-4407-8011-2883933BA615}" vid="{C0256519-9CCD-4821-A8A3-02F1E2B457AA}"/>
    </a:ext>
  </a:extLst>
</a:theme>
</file>

<file path=docProps/app.xml><?xml version="1.0" encoding="utf-8"?>
<Properties xmlns="http://schemas.openxmlformats.org/officeDocument/2006/extended-properties" xmlns:vt="http://schemas.openxmlformats.org/officeDocument/2006/docPropsVTypes">
  <Template>BLISS predavanja</Template>
  <TotalTime>50</TotalTime>
  <Words>445</Words>
  <Application>Microsoft Office PowerPoint</Application>
  <PresentationFormat>Widescreen</PresentationFormat>
  <Paragraphs>55</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Trebuchet MS</vt:lpstr>
      <vt:lpstr>Wingdings 3</vt:lpstr>
      <vt:lpstr>BLISS predavanja</vt:lpstr>
      <vt:lpstr>Control systems theoretical background</vt:lpstr>
      <vt:lpstr>Control system</vt:lpstr>
      <vt:lpstr>Input signals used to test the control systems</vt:lpstr>
      <vt:lpstr>Unit impulse function</vt:lpstr>
      <vt:lpstr>Unit impulse function (definition)</vt:lpstr>
      <vt:lpstr>Unit impulse function (discrete)</vt:lpstr>
      <vt:lpstr>Unit impulse function – discrete (definition)</vt:lpstr>
      <vt:lpstr>Applicability of unit impulse function</vt:lpstr>
      <vt:lpstr>Unit step function</vt:lpstr>
      <vt:lpstr>Unit step function (definition)</vt:lpstr>
      <vt:lpstr>Unit step function (discrete)</vt:lpstr>
      <vt:lpstr>Unit step function – discrete (definition)</vt:lpstr>
      <vt:lpstr>Applicability of unit step function</vt:lpstr>
      <vt:lpstr>Unit ramp function</vt:lpstr>
      <vt:lpstr>Unit ramp function (definition)</vt:lpstr>
      <vt:lpstr>Unit ramp function (discrete)</vt:lpstr>
      <vt:lpstr>Unit ramp function – discrete (definition)</vt:lpstr>
      <vt:lpstr>Applicability of unit ramp function</vt:lpstr>
      <vt:lpstr>Typical step response and the system requirements (stable system)</vt:lpstr>
      <vt:lpstr>Description of the requirements</vt:lpstr>
      <vt:lpstr>System stability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systems theoretical background</dc:title>
  <dc:creator>ppodrzaj@outlook.com</dc:creator>
  <cp:lastModifiedBy>Antonio Maffei</cp:lastModifiedBy>
  <cp:revision>5</cp:revision>
  <dcterms:created xsi:type="dcterms:W3CDTF">2024-06-20T10:19:59Z</dcterms:created>
  <dcterms:modified xsi:type="dcterms:W3CDTF">2025-04-25T10:46:23Z</dcterms:modified>
</cp:coreProperties>
</file>