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549501D-7348-4612-9360-7B574C141B14}" v="1" dt="2025-04-25T10:46:44.53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1" d="100"/>
          <a:sy n="91" d="100"/>
        </p:scale>
        <p:origin x="54" y="6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tonio Maffei" userId="a119a52e-8f4f-40e6-be0f-4e5f9ee8d680" providerId="ADAL" clId="{B549501D-7348-4612-9360-7B574C141B14}"/>
    <pc:docChg chg="modSld">
      <pc:chgData name="Antonio Maffei" userId="a119a52e-8f4f-40e6-be0f-4e5f9ee8d680" providerId="ADAL" clId="{B549501D-7348-4612-9360-7B574C141B14}" dt="2025-04-25T10:46:47.243" v="1" actId="1076"/>
      <pc:docMkLst>
        <pc:docMk/>
      </pc:docMkLst>
      <pc:sldChg chg="addSp modSp mod">
        <pc:chgData name="Antonio Maffei" userId="a119a52e-8f4f-40e6-be0f-4e5f9ee8d680" providerId="ADAL" clId="{B549501D-7348-4612-9360-7B574C141B14}" dt="2025-04-25T10:46:47.243" v="1" actId="1076"/>
        <pc:sldMkLst>
          <pc:docMk/>
          <pc:sldMk cId="3299868352" sldId="256"/>
        </pc:sldMkLst>
        <pc:spChg chg="add mod">
          <ac:chgData name="Antonio Maffei" userId="a119a52e-8f4f-40e6-be0f-4e5f9ee8d680" providerId="ADAL" clId="{B549501D-7348-4612-9360-7B574C141B14}" dt="2025-04-25T10:46:47.243" v="1" actId="1076"/>
          <ac:spMkLst>
            <pc:docMk/>
            <pc:sldMk cId="3299868352" sldId="256"/>
            <ac:spMk id="3" creationId="{EA19D41B-5CFF-FE75-B64F-229B1DB12299}"/>
          </ac:spMkLst>
        </pc:spChg>
      </pc:sldChg>
    </pc:docChg>
  </pc:docChgLst>
</pc:chgInfo>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Naslovni diapozitiv">
    <p:spTree>
      <p:nvGrpSpPr>
        <p:cNvPr id="1" name=""/>
        <p:cNvGrpSpPr/>
        <p:nvPr/>
      </p:nvGrpSpPr>
      <p:grpSpPr>
        <a:xfrm>
          <a:off x="0" y="0"/>
          <a:ext cx="0" cy="0"/>
          <a:chOff x="0" y="0"/>
          <a:chExt cx="0" cy="0"/>
        </a:xfrm>
      </p:grpSpPr>
      <p:grpSp>
        <p:nvGrpSpPr>
          <p:cNvPr id="7" name="Group 6"/>
          <p:cNvGrpSpPr/>
          <p:nvPr/>
        </p:nvGrpSpPr>
        <p:grpSpPr>
          <a:xfrm>
            <a:off x="1" y="-8467"/>
            <a:ext cx="12192000" cy="6874934"/>
            <a:chOff x="0" y="-8467"/>
            <a:chExt cx="12336151" cy="6874934"/>
          </a:xfrm>
        </p:grpSpPr>
        <p:sp>
          <p:nvSpPr>
            <p:cNvPr id="26" name="Rectangle 25"/>
            <p:cNvSpPr/>
            <p:nvPr/>
          </p:nvSpPr>
          <p:spPr>
            <a:xfrm>
              <a:off x="10746123" y="0"/>
              <a:ext cx="159002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rgbClr val="17B3F9">
                <a:alpha val="52000"/>
              </a:srgb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sl-SI" dirty="0"/>
            </a:p>
          </p:txBody>
        </p:sp>
        <p:sp>
          <p:nvSpPr>
            <p:cNvPr id="27" name="Isosceles Triangle 26"/>
            <p:cNvSpPr/>
            <p:nvPr/>
          </p:nvSpPr>
          <p:spPr>
            <a:xfrm>
              <a:off x="8932333" y="3048000"/>
              <a:ext cx="3384581" cy="3810000"/>
            </a:xfrm>
            <a:prstGeom prst="triangle">
              <a:avLst>
                <a:gd name="adj" fmla="val 100000"/>
              </a:avLst>
            </a:prstGeom>
            <a:solidFill>
              <a:schemeClr val="accent1">
                <a:lumMod val="20000"/>
                <a:lumOff val="80000"/>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sl-SI" dirty="0"/>
            </a:p>
          </p:txBody>
        </p:sp>
        <p:sp>
          <p:nvSpPr>
            <p:cNvPr id="29" name="Rectangle 28"/>
            <p:cNvSpPr/>
            <p:nvPr/>
          </p:nvSpPr>
          <p:spPr>
            <a:xfrm>
              <a:off x="10898730" y="-8467"/>
              <a:ext cx="1437420"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8" y="-8467"/>
              <a:ext cx="1397151"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5" y="3589867"/>
              <a:ext cx="1945248"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rgbClr val="47B8E4"/>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1104900"/>
            <a:ext cx="7766936" cy="1786639"/>
          </a:xfrm>
          <a:ln>
            <a:noFill/>
          </a:ln>
        </p:spPr>
        <p:style>
          <a:lnRef idx="2">
            <a:schemeClr val="accent1"/>
          </a:lnRef>
          <a:fillRef idx="1">
            <a:schemeClr val="lt1"/>
          </a:fillRef>
          <a:effectRef idx="0">
            <a:schemeClr val="accent1"/>
          </a:effectRef>
          <a:fontRef idx="minor">
            <a:schemeClr val="dk1"/>
          </a:fontRef>
        </p:style>
        <p:txBody>
          <a:bodyPr anchor="b">
            <a:noAutofit/>
          </a:bodyPr>
          <a:lstStyle>
            <a:lvl1pPr algn="r">
              <a:defRPr sz="4800">
                <a:solidFill>
                  <a:schemeClr val="accent1"/>
                </a:solidFill>
              </a:defRPr>
            </a:lvl1pPr>
          </a:lstStyle>
          <a:p>
            <a:r>
              <a:rPr lang="sl-SI"/>
              <a:t>Kliknite, če želite urediti slog naslova matrice</a:t>
            </a:r>
            <a:endParaRPr lang="en-US" dirty="0"/>
          </a:p>
        </p:txBody>
      </p:sp>
      <p:sp>
        <p:nvSpPr>
          <p:cNvPr id="3" name="Subtitle 2"/>
          <p:cNvSpPr>
            <a:spLocks noGrp="1"/>
          </p:cNvSpPr>
          <p:nvPr>
            <p:ph type="subTitle" idx="1"/>
          </p:nvPr>
        </p:nvSpPr>
        <p:spPr>
          <a:xfrm>
            <a:off x="1507067" y="2891539"/>
            <a:ext cx="7766936" cy="602390"/>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l-SI"/>
              <a:t>Kliknite, če želite urediti slog podnaslova matrice</a:t>
            </a:r>
            <a:endParaRPr lang="en-US" dirty="0"/>
          </a:p>
        </p:txBody>
      </p:sp>
      <p:pic>
        <p:nvPicPr>
          <p:cNvPr id="9" name="Slika 8" descr="Slika, ki vsebuje besede pisava, posnetek zaslona, grafika, električno modra&#10;&#10;Opis je samodejno ustvarjen">
            <a:extLst>
              <a:ext uri="{FF2B5EF4-FFF2-40B4-BE49-F238E27FC236}">
                <a16:creationId xmlns:a16="http://schemas.microsoft.com/office/drawing/2014/main" id="{2C279610-54F6-70B9-81B0-BF5DF7D331F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54565" y="5909898"/>
            <a:ext cx="2471939" cy="518600"/>
          </a:xfrm>
          <a:prstGeom prst="rect">
            <a:avLst/>
          </a:prstGeom>
        </p:spPr>
      </p:pic>
      <p:pic>
        <p:nvPicPr>
          <p:cNvPr id="11" name="Slika 10" descr="Slika, ki vsebuje besede besedilo, pisava, posnetek zaslona, grafika&#10;&#10;Opis je samodejno ustvarjen">
            <a:extLst>
              <a:ext uri="{FF2B5EF4-FFF2-40B4-BE49-F238E27FC236}">
                <a16:creationId xmlns:a16="http://schemas.microsoft.com/office/drawing/2014/main" id="{4499C79A-4051-2B3C-DC95-CBB263B2BB6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48827" y="5753100"/>
            <a:ext cx="2748400" cy="832197"/>
          </a:xfrm>
          <a:prstGeom prst="rect">
            <a:avLst/>
          </a:prstGeom>
        </p:spPr>
      </p:pic>
      <p:pic>
        <p:nvPicPr>
          <p:cNvPr id="1026" name="Google Shape;320;p1">
            <a:extLst>
              <a:ext uri="{FF2B5EF4-FFF2-40B4-BE49-F238E27FC236}">
                <a16:creationId xmlns:a16="http://schemas.microsoft.com/office/drawing/2014/main" id="{472D9FCC-9653-CD63-5ABF-04BE32B3F32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23783" y="528583"/>
            <a:ext cx="1099592" cy="1498989"/>
          </a:xfrm>
          <a:prstGeom prst="rect">
            <a:avLst/>
          </a:prstGeom>
          <a:noFill/>
          <a:extLst>
            <a:ext uri="{909E8E84-426E-40DD-AFC4-6F175D3DCCD1}">
              <a14:hiddenFill xmlns:a14="http://schemas.microsoft.com/office/drawing/2010/main">
                <a:solidFill>
                  <a:srgbClr val="FFFFFF"/>
                </a:solidFill>
              </a14:hiddenFill>
            </a:ext>
          </a:extLst>
        </p:spPr>
      </p:pic>
      <p:pic>
        <p:nvPicPr>
          <p:cNvPr id="34" name="Slika 33" descr="Slika, ki vsebuje besede človeški obraz, oseba, majica, oblačila&#10;&#10;Opis je samodejno ustvarjen">
            <a:extLst>
              <a:ext uri="{FF2B5EF4-FFF2-40B4-BE49-F238E27FC236}">
                <a16:creationId xmlns:a16="http://schemas.microsoft.com/office/drawing/2014/main" id="{5468D0D0-A2CD-F38A-4213-0E899B90BDC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99947" y="3911967"/>
            <a:ext cx="1097280" cy="1645920"/>
          </a:xfrm>
          <a:prstGeom prst="rect">
            <a:avLst/>
          </a:prstGeom>
        </p:spPr>
      </p:pic>
      <p:sp>
        <p:nvSpPr>
          <p:cNvPr id="35" name="PoljeZBesedilom 34">
            <a:extLst>
              <a:ext uri="{FF2B5EF4-FFF2-40B4-BE49-F238E27FC236}">
                <a16:creationId xmlns:a16="http://schemas.microsoft.com/office/drawing/2014/main" id="{142FFBEE-F714-CC13-CB22-4FFCADE4C810}"/>
              </a:ext>
            </a:extLst>
          </p:cNvPr>
          <p:cNvSpPr txBox="1"/>
          <p:nvPr/>
        </p:nvSpPr>
        <p:spPr>
          <a:xfrm>
            <a:off x="4398485" y="4986568"/>
            <a:ext cx="3533174" cy="923330"/>
          </a:xfrm>
          <a:prstGeom prst="rect">
            <a:avLst/>
          </a:prstGeom>
          <a:noFill/>
        </p:spPr>
        <p:txBody>
          <a:bodyPr wrap="square" rtlCol="0">
            <a:spAutoFit/>
          </a:bodyPr>
          <a:lstStyle/>
          <a:p>
            <a:pPr lvl="1" algn="r"/>
            <a:r>
              <a:rPr lang="sl-SI" dirty="0">
                <a:solidFill>
                  <a:schemeClr val="tx1">
                    <a:lumMod val="65000"/>
                    <a:lumOff val="35000"/>
                  </a:schemeClr>
                </a:solidFill>
              </a:rPr>
              <a:t>Prof. dr. Primož Podržaj</a:t>
            </a:r>
          </a:p>
          <a:p>
            <a:pPr lvl="1" algn="r"/>
            <a:r>
              <a:rPr lang="sl-SI" dirty="0">
                <a:solidFill>
                  <a:schemeClr val="tx1">
                    <a:lumMod val="65000"/>
                    <a:lumOff val="35000"/>
                  </a:schemeClr>
                </a:solidFill>
              </a:rPr>
              <a:t>primoz.podrzaj@fs.uni-lj.si</a:t>
            </a:r>
          </a:p>
          <a:p>
            <a:pPr algn="r"/>
            <a:endParaRPr lang="sl-SI" dirty="0">
              <a:solidFill>
                <a:schemeClr val="tx1">
                  <a:lumMod val="65000"/>
                  <a:lumOff val="35000"/>
                </a:schemeClr>
              </a:solidFill>
            </a:endParaRPr>
          </a:p>
        </p:txBody>
      </p:sp>
    </p:spTree>
    <p:extLst>
      <p:ext uri="{BB962C8B-B14F-4D97-AF65-F5344CB8AC3E}">
        <p14:creationId xmlns:p14="http://schemas.microsoft.com/office/powerpoint/2010/main" val="31650643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Naslov in napis">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sl-SI"/>
              <a:t>Kliknite, če želite urediti slog naslova matrice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l-SI"/>
              <a:t>Kliknite za urejanje slogov besedila matrice</a:t>
            </a:r>
          </a:p>
        </p:txBody>
      </p:sp>
      <p:sp>
        <p:nvSpPr>
          <p:cNvPr id="4" name="Date Placeholder 3"/>
          <p:cNvSpPr>
            <a:spLocks noGrp="1"/>
          </p:cNvSpPr>
          <p:nvPr>
            <p:ph type="dt" sz="half" idx="10"/>
          </p:nvPr>
        </p:nvSpPr>
        <p:spPr/>
        <p:txBody>
          <a:bodyPr/>
          <a:lstStyle/>
          <a:p>
            <a:fld id="{11011060-5ECB-4742-A6DB-0362313BB42B}" type="datetimeFigureOut">
              <a:rPr lang="en-US" smtClean="0"/>
              <a:t>4/25/2025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E4D45E-783F-41A1-96B4-CA60EE97A452}" type="slidenum">
              <a:rPr lang="en-US" smtClean="0"/>
              <a:t>‹#›</a:t>
            </a:fld>
            <a:endParaRPr lang="en-US"/>
          </a:p>
        </p:txBody>
      </p:sp>
    </p:spTree>
    <p:extLst>
      <p:ext uri="{BB962C8B-B14F-4D97-AF65-F5344CB8AC3E}">
        <p14:creationId xmlns:p14="http://schemas.microsoft.com/office/powerpoint/2010/main" val="26804845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 z napisom">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sl-SI"/>
              <a:t>Kliknite, če želite urediti slog naslova matrice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sl-SI"/>
              <a:t>Kliknite za urejanje slogov besedila matrice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l-SI"/>
              <a:t>Kliknite za urejanje slogov besedila matrice</a:t>
            </a:r>
          </a:p>
        </p:txBody>
      </p:sp>
      <p:sp>
        <p:nvSpPr>
          <p:cNvPr id="4" name="Date Placeholder 3"/>
          <p:cNvSpPr>
            <a:spLocks noGrp="1"/>
          </p:cNvSpPr>
          <p:nvPr>
            <p:ph type="dt" sz="half" idx="10"/>
          </p:nvPr>
        </p:nvSpPr>
        <p:spPr/>
        <p:txBody>
          <a:bodyPr/>
          <a:lstStyle/>
          <a:p>
            <a:fld id="{11011060-5ECB-4742-A6DB-0362313BB42B}" type="datetimeFigureOut">
              <a:rPr lang="en-US" smtClean="0"/>
              <a:t>4/25/2025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E4D45E-783F-41A1-96B4-CA60EE97A452}"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8192836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Kartica z imenom">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sl-SI"/>
              <a:t>Kliknite, če želite urediti slog naslova matrice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l-SI"/>
              <a:t>Kliknite za urejanje slogov besedila matrice</a:t>
            </a:r>
          </a:p>
        </p:txBody>
      </p:sp>
      <p:sp>
        <p:nvSpPr>
          <p:cNvPr id="4" name="Date Placeholder 3"/>
          <p:cNvSpPr>
            <a:spLocks noGrp="1"/>
          </p:cNvSpPr>
          <p:nvPr>
            <p:ph type="dt" sz="half" idx="10"/>
          </p:nvPr>
        </p:nvSpPr>
        <p:spPr/>
        <p:txBody>
          <a:bodyPr/>
          <a:lstStyle/>
          <a:p>
            <a:fld id="{11011060-5ECB-4742-A6DB-0362313BB42B}" type="datetimeFigureOut">
              <a:rPr lang="en-US" smtClean="0"/>
              <a:t>4/25/2025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E4D45E-783F-41A1-96B4-CA60EE97A452}" type="slidenum">
              <a:rPr lang="en-US" smtClean="0"/>
              <a:t>‹#›</a:t>
            </a:fld>
            <a:endParaRPr lang="en-US"/>
          </a:p>
        </p:txBody>
      </p:sp>
    </p:spTree>
    <p:extLst>
      <p:ext uri="{BB962C8B-B14F-4D97-AF65-F5344CB8AC3E}">
        <p14:creationId xmlns:p14="http://schemas.microsoft.com/office/powerpoint/2010/main" val="10669301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t kartice z imenom">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sl-SI"/>
              <a:t>Kliknite, če želite urediti slog naslova matrice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sl-SI"/>
              <a:t>Kliknite za urejanje slogov besedila matrice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l-SI"/>
              <a:t>Kliknite za urejanje slogov besedila matrice</a:t>
            </a:r>
          </a:p>
        </p:txBody>
      </p:sp>
      <p:sp>
        <p:nvSpPr>
          <p:cNvPr id="4" name="Date Placeholder 3"/>
          <p:cNvSpPr>
            <a:spLocks noGrp="1"/>
          </p:cNvSpPr>
          <p:nvPr>
            <p:ph type="dt" sz="half" idx="10"/>
          </p:nvPr>
        </p:nvSpPr>
        <p:spPr/>
        <p:txBody>
          <a:bodyPr/>
          <a:lstStyle/>
          <a:p>
            <a:fld id="{11011060-5ECB-4742-A6DB-0362313BB42B}" type="datetimeFigureOut">
              <a:rPr lang="en-US" smtClean="0"/>
              <a:t>4/25/2025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E4D45E-783F-41A1-96B4-CA60EE97A452}"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7699995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Resnično ali neresničn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sl-SI"/>
              <a:t>Kliknite, če želite urediti slog naslova matrice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sl-SI"/>
              <a:t>Kliknite za urejanje slogov besedila matrice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l-SI"/>
              <a:t>Kliknite za urejanje slogov besedila matrice</a:t>
            </a:r>
          </a:p>
        </p:txBody>
      </p:sp>
      <p:sp>
        <p:nvSpPr>
          <p:cNvPr id="4" name="Date Placeholder 3"/>
          <p:cNvSpPr>
            <a:spLocks noGrp="1"/>
          </p:cNvSpPr>
          <p:nvPr>
            <p:ph type="dt" sz="half" idx="10"/>
          </p:nvPr>
        </p:nvSpPr>
        <p:spPr/>
        <p:txBody>
          <a:bodyPr/>
          <a:lstStyle/>
          <a:p>
            <a:fld id="{11011060-5ECB-4742-A6DB-0362313BB42B}" type="datetimeFigureOut">
              <a:rPr lang="en-US" smtClean="0"/>
              <a:t>4/25/2025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E4D45E-783F-41A1-96B4-CA60EE97A452}" type="slidenum">
              <a:rPr lang="en-US" smtClean="0"/>
              <a:t>‹#›</a:t>
            </a:fld>
            <a:endParaRPr lang="en-US"/>
          </a:p>
        </p:txBody>
      </p:sp>
    </p:spTree>
    <p:extLst>
      <p:ext uri="{BB962C8B-B14F-4D97-AF65-F5344CB8AC3E}">
        <p14:creationId xmlns:p14="http://schemas.microsoft.com/office/powerpoint/2010/main" val="26480420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Naslov in navpično besedi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l-SI"/>
              <a:t>Kliknite, če želite urediti slog naslova matrice</a:t>
            </a:r>
            <a:endParaRPr lang="en-US" dirty="0"/>
          </a:p>
        </p:txBody>
      </p:sp>
      <p:sp>
        <p:nvSpPr>
          <p:cNvPr id="3" name="Vertical Text Placeholder 2"/>
          <p:cNvSpPr>
            <a:spLocks noGrp="1"/>
          </p:cNvSpPr>
          <p:nvPr>
            <p:ph type="body" orient="vert" idx="1"/>
          </p:nvPr>
        </p:nvSpPr>
        <p:spPr/>
        <p:txBody>
          <a:bodyPr vert="eaVert"/>
          <a:lstStyle/>
          <a:p>
            <a:pPr lvl="0"/>
            <a:r>
              <a:rPr lang="sl-SI"/>
              <a:t>Kliknite za urejanje slogov besedila matrice</a:t>
            </a:r>
          </a:p>
          <a:p>
            <a:pPr lvl="1"/>
            <a:r>
              <a:rPr lang="sl-SI"/>
              <a:t>Druga raven</a:t>
            </a:r>
          </a:p>
          <a:p>
            <a:pPr lvl="2"/>
            <a:r>
              <a:rPr lang="sl-SI"/>
              <a:t>Tretja raven</a:t>
            </a:r>
          </a:p>
          <a:p>
            <a:pPr lvl="3"/>
            <a:r>
              <a:rPr lang="sl-SI"/>
              <a:t>Četrta raven</a:t>
            </a:r>
          </a:p>
          <a:p>
            <a:pPr lvl="4"/>
            <a:r>
              <a:rPr lang="sl-SI"/>
              <a:t>Peta raven</a:t>
            </a:r>
            <a:endParaRPr lang="en-US" dirty="0"/>
          </a:p>
        </p:txBody>
      </p:sp>
      <p:sp>
        <p:nvSpPr>
          <p:cNvPr id="4" name="Date Placeholder 3"/>
          <p:cNvSpPr>
            <a:spLocks noGrp="1"/>
          </p:cNvSpPr>
          <p:nvPr>
            <p:ph type="dt" sz="half" idx="10"/>
          </p:nvPr>
        </p:nvSpPr>
        <p:spPr/>
        <p:txBody>
          <a:bodyPr/>
          <a:lstStyle/>
          <a:p>
            <a:fld id="{11011060-5ECB-4742-A6DB-0362313BB42B}" type="datetimeFigureOut">
              <a:rPr lang="en-US" smtClean="0"/>
              <a:t>4/25/2025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E4D45E-783F-41A1-96B4-CA60EE97A452}" type="slidenum">
              <a:rPr lang="en-US" smtClean="0"/>
              <a:t>‹#›</a:t>
            </a:fld>
            <a:endParaRPr lang="en-US"/>
          </a:p>
        </p:txBody>
      </p:sp>
    </p:spTree>
    <p:extLst>
      <p:ext uri="{BB962C8B-B14F-4D97-AF65-F5344CB8AC3E}">
        <p14:creationId xmlns:p14="http://schemas.microsoft.com/office/powerpoint/2010/main" val="15767083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Navpični naslov in besedil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sl-SI"/>
              <a:t>Kliknite, če želite urediti slog naslova matrice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sl-SI"/>
              <a:t>Kliknite za urejanje slogov besedila matrice</a:t>
            </a:r>
          </a:p>
          <a:p>
            <a:pPr lvl="1"/>
            <a:r>
              <a:rPr lang="sl-SI"/>
              <a:t>Druga raven</a:t>
            </a:r>
          </a:p>
          <a:p>
            <a:pPr lvl="2"/>
            <a:r>
              <a:rPr lang="sl-SI"/>
              <a:t>Tretja raven</a:t>
            </a:r>
          </a:p>
          <a:p>
            <a:pPr lvl="3"/>
            <a:r>
              <a:rPr lang="sl-SI"/>
              <a:t>Četrta raven</a:t>
            </a:r>
          </a:p>
          <a:p>
            <a:pPr lvl="4"/>
            <a:r>
              <a:rPr lang="sl-SI"/>
              <a:t>Peta raven</a:t>
            </a:r>
            <a:endParaRPr lang="en-US" dirty="0"/>
          </a:p>
        </p:txBody>
      </p:sp>
      <p:sp>
        <p:nvSpPr>
          <p:cNvPr id="4" name="Date Placeholder 3"/>
          <p:cNvSpPr>
            <a:spLocks noGrp="1"/>
          </p:cNvSpPr>
          <p:nvPr>
            <p:ph type="dt" sz="half" idx="10"/>
          </p:nvPr>
        </p:nvSpPr>
        <p:spPr/>
        <p:txBody>
          <a:bodyPr/>
          <a:lstStyle/>
          <a:p>
            <a:fld id="{11011060-5ECB-4742-A6DB-0362313BB42B}" type="datetimeFigureOut">
              <a:rPr lang="en-US" smtClean="0"/>
              <a:t>4/25/2025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E4D45E-783F-41A1-96B4-CA60EE97A452}" type="slidenum">
              <a:rPr lang="en-US" smtClean="0"/>
              <a:t>‹#›</a:t>
            </a:fld>
            <a:endParaRPr lang="en-US"/>
          </a:p>
        </p:txBody>
      </p:sp>
    </p:spTree>
    <p:extLst>
      <p:ext uri="{BB962C8B-B14F-4D97-AF65-F5344CB8AC3E}">
        <p14:creationId xmlns:p14="http://schemas.microsoft.com/office/powerpoint/2010/main" val="42909415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468F1C-E3B1-A26A-A80B-6197CC498B4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680F4FE-5BAF-F9BB-8EE6-2D260D2318D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46532DB-9017-167C-1DE4-206FF0E653F0}"/>
              </a:ext>
            </a:extLst>
          </p:cNvPr>
          <p:cNvSpPr>
            <a:spLocks noGrp="1"/>
          </p:cNvSpPr>
          <p:nvPr>
            <p:ph type="dt" sz="half" idx="10"/>
          </p:nvPr>
        </p:nvSpPr>
        <p:spPr/>
        <p:txBody>
          <a:bodyPr/>
          <a:lstStyle/>
          <a:p>
            <a:fld id="{11011060-5ECB-4742-A6DB-0362313BB42B}" type="datetimeFigureOut">
              <a:rPr lang="en-US" smtClean="0"/>
              <a:t>4/25/2025</a:t>
            </a:fld>
            <a:endParaRPr lang="en-US"/>
          </a:p>
        </p:txBody>
      </p:sp>
      <p:sp>
        <p:nvSpPr>
          <p:cNvPr id="5" name="Footer Placeholder 4">
            <a:extLst>
              <a:ext uri="{FF2B5EF4-FFF2-40B4-BE49-F238E27FC236}">
                <a16:creationId xmlns:a16="http://schemas.microsoft.com/office/drawing/2014/main" id="{21BE5A9C-2494-A86E-5A9E-83C6CCE9F8D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81720A0-2AD7-6494-1C5F-0714460E29EC}"/>
              </a:ext>
            </a:extLst>
          </p:cNvPr>
          <p:cNvSpPr>
            <a:spLocks noGrp="1"/>
          </p:cNvSpPr>
          <p:nvPr>
            <p:ph type="sldNum" sz="quarter" idx="12"/>
          </p:nvPr>
        </p:nvSpPr>
        <p:spPr/>
        <p:txBody>
          <a:bodyPr/>
          <a:lstStyle/>
          <a:p>
            <a:fld id="{EDE4D45E-783F-41A1-96B4-CA60EE97A452}" type="slidenum">
              <a:rPr lang="en-US" smtClean="0"/>
              <a:t>‹#›</a:t>
            </a:fld>
            <a:endParaRPr lang="en-US"/>
          </a:p>
        </p:txBody>
      </p:sp>
    </p:spTree>
    <p:extLst>
      <p:ext uri="{BB962C8B-B14F-4D97-AF65-F5344CB8AC3E}">
        <p14:creationId xmlns:p14="http://schemas.microsoft.com/office/powerpoint/2010/main" val="23934938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slov in vsebina">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sl-SI"/>
              <a:t>Kliknite, če želite urediti slog naslova matrice</a:t>
            </a:r>
            <a:endParaRPr lang="en-US" dirty="0"/>
          </a:p>
        </p:txBody>
      </p:sp>
      <p:sp>
        <p:nvSpPr>
          <p:cNvPr id="3" name="Content Placeholder 2"/>
          <p:cNvSpPr>
            <a:spLocks noGrp="1"/>
          </p:cNvSpPr>
          <p:nvPr>
            <p:ph idx="1"/>
          </p:nvPr>
        </p:nvSpPr>
        <p:spPr/>
        <p:txBody>
          <a:bodyPr/>
          <a:lstStyle/>
          <a:p>
            <a:pPr lvl="0"/>
            <a:r>
              <a:rPr lang="sl-SI"/>
              <a:t>Kliknite za urejanje slogov besedila matrice</a:t>
            </a:r>
          </a:p>
          <a:p>
            <a:pPr lvl="1"/>
            <a:r>
              <a:rPr lang="sl-SI"/>
              <a:t>Druga raven</a:t>
            </a:r>
          </a:p>
          <a:p>
            <a:pPr lvl="2"/>
            <a:r>
              <a:rPr lang="sl-SI"/>
              <a:t>Tretja raven</a:t>
            </a:r>
          </a:p>
          <a:p>
            <a:pPr lvl="3"/>
            <a:r>
              <a:rPr lang="sl-SI"/>
              <a:t>Četrta raven</a:t>
            </a:r>
          </a:p>
          <a:p>
            <a:pPr lvl="4"/>
            <a:r>
              <a:rPr lang="sl-SI"/>
              <a:t>Peta raven</a:t>
            </a:r>
            <a:endParaRPr lang="en-US" dirty="0"/>
          </a:p>
        </p:txBody>
      </p:sp>
      <p:sp>
        <p:nvSpPr>
          <p:cNvPr id="4" name="Date Placeholder 3"/>
          <p:cNvSpPr>
            <a:spLocks noGrp="1"/>
          </p:cNvSpPr>
          <p:nvPr>
            <p:ph type="dt" sz="half" idx="10"/>
          </p:nvPr>
        </p:nvSpPr>
        <p:spPr/>
        <p:txBody>
          <a:bodyPr/>
          <a:lstStyle/>
          <a:p>
            <a:fld id="{11011060-5ECB-4742-A6DB-0362313BB42B}" type="datetimeFigureOut">
              <a:rPr lang="en-US" smtClean="0"/>
              <a:t>4/25/2025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E4D45E-783F-41A1-96B4-CA60EE97A452}" type="slidenum">
              <a:rPr lang="en-US" smtClean="0"/>
              <a:t>‹#›</a:t>
            </a:fld>
            <a:endParaRPr lang="en-US"/>
          </a:p>
        </p:txBody>
      </p:sp>
    </p:spTree>
    <p:extLst>
      <p:ext uri="{BB962C8B-B14F-4D97-AF65-F5344CB8AC3E}">
        <p14:creationId xmlns:p14="http://schemas.microsoft.com/office/powerpoint/2010/main" val="19792346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Glava odseka">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sl-SI"/>
              <a:t>Kliknite, če želite urediti slog naslova matrice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l-SI"/>
              <a:t>Kliknite za urejanje slogov besedila matrice</a:t>
            </a:r>
          </a:p>
        </p:txBody>
      </p:sp>
      <p:sp>
        <p:nvSpPr>
          <p:cNvPr id="4" name="Date Placeholder 3"/>
          <p:cNvSpPr>
            <a:spLocks noGrp="1"/>
          </p:cNvSpPr>
          <p:nvPr>
            <p:ph type="dt" sz="half" idx="10"/>
          </p:nvPr>
        </p:nvSpPr>
        <p:spPr/>
        <p:txBody>
          <a:bodyPr/>
          <a:lstStyle/>
          <a:p>
            <a:fld id="{11011060-5ECB-4742-A6DB-0362313BB42B}" type="datetimeFigureOut">
              <a:rPr lang="en-US" smtClean="0"/>
              <a:t>4/25/2025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E4D45E-783F-41A1-96B4-CA60EE97A452}" type="slidenum">
              <a:rPr lang="en-US" smtClean="0"/>
              <a:t>‹#›</a:t>
            </a:fld>
            <a:endParaRPr lang="en-US"/>
          </a:p>
        </p:txBody>
      </p:sp>
    </p:spTree>
    <p:extLst>
      <p:ext uri="{BB962C8B-B14F-4D97-AF65-F5344CB8AC3E}">
        <p14:creationId xmlns:p14="http://schemas.microsoft.com/office/powerpoint/2010/main" val="41340170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e vsebin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l-SI"/>
              <a:t>Kliknite, če želite urediti slog naslova matrice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sl-SI"/>
              <a:t>Kliknite za urejanje slogov besedila matrice</a:t>
            </a:r>
          </a:p>
          <a:p>
            <a:pPr lvl="1"/>
            <a:r>
              <a:rPr lang="sl-SI"/>
              <a:t>Druga raven</a:t>
            </a:r>
          </a:p>
          <a:p>
            <a:pPr lvl="2"/>
            <a:r>
              <a:rPr lang="sl-SI"/>
              <a:t>Tretja raven</a:t>
            </a:r>
          </a:p>
          <a:p>
            <a:pPr lvl="3"/>
            <a:r>
              <a:rPr lang="sl-SI"/>
              <a:t>Četrta raven</a:t>
            </a:r>
          </a:p>
          <a:p>
            <a:pPr lvl="4"/>
            <a:r>
              <a:rPr lang="sl-SI"/>
              <a:t>Peta raven</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sl-SI"/>
              <a:t>Kliknite za urejanje slogov besedila matrice</a:t>
            </a:r>
          </a:p>
          <a:p>
            <a:pPr lvl="1"/>
            <a:r>
              <a:rPr lang="sl-SI"/>
              <a:t>Druga raven</a:t>
            </a:r>
          </a:p>
          <a:p>
            <a:pPr lvl="2"/>
            <a:r>
              <a:rPr lang="sl-SI"/>
              <a:t>Tretja raven</a:t>
            </a:r>
          </a:p>
          <a:p>
            <a:pPr lvl="3"/>
            <a:r>
              <a:rPr lang="sl-SI"/>
              <a:t>Četrta raven</a:t>
            </a:r>
          </a:p>
          <a:p>
            <a:pPr lvl="4"/>
            <a:r>
              <a:rPr lang="sl-SI"/>
              <a:t>Peta raven</a:t>
            </a:r>
            <a:endParaRPr lang="en-US" dirty="0"/>
          </a:p>
        </p:txBody>
      </p:sp>
      <p:sp>
        <p:nvSpPr>
          <p:cNvPr id="5" name="Date Placeholder 4"/>
          <p:cNvSpPr>
            <a:spLocks noGrp="1"/>
          </p:cNvSpPr>
          <p:nvPr>
            <p:ph type="dt" sz="half" idx="10"/>
          </p:nvPr>
        </p:nvSpPr>
        <p:spPr/>
        <p:txBody>
          <a:bodyPr/>
          <a:lstStyle/>
          <a:p>
            <a:fld id="{11011060-5ECB-4742-A6DB-0362313BB42B}" type="datetimeFigureOut">
              <a:rPr lang="en-US" smtClean="0"/>
              <a:t>4/25/2025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E4D45E-783F-41A1-96B4-CA60EE97A452}" type="slidenum">
              <a:rPr lang="en-US" smtClean="0"/>
              <a:t>‹#›</a:t>
            </a:fld>
            <a:endParaRPr lang="en-US"/>
          </a:p>
        </p:txBody>
      </p:sp>
    </p:spTree>
    <p:extLst>
      <p:ext uri="{BB962C8B-B14F-4D97-AF65-F5344CB8AC3E}">
        <p14:creationId xmlns:p14="http://schemas.microsoft.com/office/powerpoint/2010/main" val="39231393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rimerjav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sl-SI"/>
              <a:t>Kliknite, če želite urediti slog naslova matrice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l-SI"/>
              <a:t>Kliknite za urejanje slogov besedila matrice</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sl-SI"/>
              <a:t>Kliknite za urejanje slogov besedila matrice</a:t>
            </a:r>
          </a:p>
          <a:p>
            <a:pPr lvl="1"/>
            <a:r>
              <a:rPr lang="sl-SI"/>
              <a:t>Druga raven</a:t>
            </a:r>
          </a:p>
          <a:p>
            <a:pPr lvl="2"/>
            <a:r>
              <a:rPr lang="sl-SI"/>
              <a:t>Tretja raven</a:t>
            </a:r>
          </a:p>
          <a:p>
            <a:pPr lvl="3"/>
            <a:r>
              <a:rPr lang="sl-SI"/>
              <a:t>Četrta raven</a:t>
            </a:r>
          </a:p>
          <a:p>
            <a:pPr lvl="4"/>
            <a:r>
              <a:rPr lang="sl-SI"/>
              <a:t>Peta raven</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l-SI"/>
              <a:t>Kliknite za urejanje slogov besedila matrice</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sl-SI"/>
              <a:t>Kliknite za urejanje slogov besedila matrice</a:t>
            </a:r>
          </a:p>
          <a:p>
            <a:pPr lvl="1"/>
            <a:r>
              <a:rPr lang="sl-SI"/>
              <a:t>Druga raven</a:t>
            </a:r>
          </a:p>
          <a:p>
            <a:pPr lvl="2"/>
            <a:r>
              <a:rPr lang="sl-SI"/>
              <a:t>Tretja raven</a:t>
            </a:r>
          </a:p>
          <a:p>
            <a:pPr lvl="3"/>
            <a:r>
              <a:rPr lang="sl-SI"/>
              <a:t>Četrta raven</a:t>
            </a:r>
          </a:p>
          <a:p>
            <a:pPr lvl="4"/>
            <a:r>
              <a:rPr lang="sl-SI"/>
              <a:t>Peta raven</a:t>
            </a:r>
            <a:endParaRPr lang="en-US" dirty="0"/>
          </a:p>
        </p:txBody>
      </p:sp>
      <p:sp>
        <p:nvSpPr>
          <p:cNvPr id="7" name="Date Placeholder 6"/>
          <p:cNvSpPr>
            <a:spLocks noGrp="1"/>
          </p:cNvSpPr>
          <p:nvPr>
            <p:ph type="dt" sz="half" idx="10"/>
          </p:nvPr>
        </p:nvSpPr>
        <p:spPr/>
        <p:txBody>
          <a:bodyPr/>
          <a:lstStyle/>
          <a:p>
            <a:fld id="{11011060-5ECB-4742-A6DB-0362313BB42B}" type="datetimeFigureOut">
              <a:rPr lang="en-US" smtClean="0"/>
              <a:t>4/25/2025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DE4D45E-783F-41A1-96B4-CA60EE97A452}" type="slidenum">
              <a:rPr lang="en-US" smtClean="0"/>
              <a:t>‹#›</a:t>
            </a:fld>
            <a:endParaRPr lang="en-US"/>
          </a:p>
        </p:txBody>
      </p:sp>
    </p:spTree>
    <p:extLst>
      <p:ext uri="{BB962C8B-B14F-4D97-AF65-F5344CB8AC3E}">
        <p14:creationId xmlns:p14="http://schemas.microsoft.com/office/powerpoint/2010/main" val="11216332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sl-SI"/>
              <a:t>Kliknite, če želite urediti slog naslova matrice</a:t>
            </a:r>
            <a:endParaRPr lang="en-US" dirty="0"/>
          </a:p>
        </p:txBody>
      </p:sp>
      <p:sp>
        <p:nvSpPr>
          <p:cNvPr id="3" name="Date Placeholder 2"/>
          <p:cNvSpPr>
            <a:spLocks noGrp="1"/>
          </p:cNvSpPr>
          <p:nvPr>
            <p:ph type="dt" sz="half" idx="10"/>
          </p:nvPr>
        </p:nvSpPr>
        <p:spPr/>
        <p:txBody>
          <a:bodyPr/>
          <a:lstStyle/>
          <a:p>
            <a:fld id="{11011060-5ECB-4742-A6DB-0362313BB42B}" type="datetimeFigureOut">
              <a:rPr lang="en-US" smtClean="0"/>
              <a:t>4/25/2025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DE4D45E-783F-41A1-96B4-CA60EE97A452}" type="slidenum">
              <a:rPr lang="en-US" smtClean="0"/>
              <a:t>‹#›</a:t>
            </a:fld>
            <a:endParaRPr lang="en-US"/>
          </a:p>
        </p:txBody>
      </p:sp>
    </p:spTree>
    <p:extLst>
      <p:ext uri="{BB962C8B-B14F-4D97-AF65-F5344CB8AC3E}">
        <p14:creationId xmlns:p14="http://schemas.microsoft.com/office/powerpoint/2010/main" val="42218355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azen">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011060-5ECB-4742-A6DB-0362313BB42B}" type="datetimeFigureOut">
              <a:rPr lang="en-US" smtClean="0"/>
              <a:t>4/25/2025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DE4D45E-783F-41A1-96B4-CA60EE97A452}" type="slidenum">
              <a:rPr lang="en-US" smtClean="0"/>
              <a:t>‹#›</a:t>
            </a:fld>
            <a:endParaRPr lang="en-US"/>
          </a:p>
        </p:txBody>
      </p:sp>
    </p:spTree>
    <p:extLst>
      <p:ext uri="{BB962C8B-B14F-4D97-AF65-F5344CB8AC3E}">
        <p14:creationId xmlns:p14="http://schemas.microsoft.com/office/powerpoint/2010/main" val="19504163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Vsebina z naslovom">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sl-SI"/>
              <a:t>Kliknite, če želite urediti slog naslova matrice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sl-SI"/>
              <a:t>Kliknite za urejanje slogov besedila matrice</a:t>
            </a:r>
          </a:p>
          <a:p>
            <a:pPr lvl="1"/>
            <a:r>
              <a:rPr lang="sl-SI"/>
              <a:t>Druga raven</a:t>
            </a:r>
          </a:p>
          <a:p>
            <a:pPr lvl="2"/>
            <a:r>
              <a:rPr lang="sl-SI"/>
              <a:t>Tretja raven</a:t>
            </a:r>
          </a:p>
          <a:p>
            <a:pPr lvl="3"/>
            <a:r>
              <a:rPr lang="sl-SI"/>
              <a:t>Četrta raven</a:t>
            </a:r>
          </a:p>
          <a:p>
            <a:pPr lvl="4"/>
            <a:r>
              <a:rPr lang="sl-SI"/>
              <a:t>Peta raven</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sl-SI"/>
              <a:t>Kliknite za urejanje slogov besedila matrice</a:t>
            </a:r>
          </a:p>
        </p:txBody>
      </p:sp>
      <p:sp>
        <p:nvSpPr>
          <p:cNvPr id="5" name="Date Placeholder 4"/>
          <p:cNvSpPr>
            <a:spLocks noGrp="1"/>
          </p:cNvSpPr>
          <p:nvPr>
            <p:ph type="dt" sz="half" idx="10"/>
          </p:nvPr>
        </p:nvSpPr>
        <p:spPr/>
        <p:txBody>
          <a:bodyPr/>
          <a:lstStyle/>
          <a:p>
            <a:fld id="{11011060-5ECB-4742-A6DB-0362313BB42B}" type="datetimeFigureOut">
              <a:rPr lang="en-US" smtClean="0"/>
              <a:t>4/25/2025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E4D45E-783F-41A1-96B4-CA60EE97A452}" type="slidenum">
              <a:rPr lang="en-US" smtClean="0"/>
              <a:t>‹#›</a:t>
            </a:fld>
            <a:endParaRPr lang="en-US"/>
          </a:p>
        </p:txBody>
      </p:sp>
    </p:spTree>
    <p:extLst>
      <p:ext uri="{BB962C8B-B14F-4D97-AF65-F5344CB8AC3E}">
        <p14:creationId xmlns:p14="http://schemas.microsoft.com/office/powerpoint/2010/main" val="4247893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Naslov in slika">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sl-SI"/>
              <a:t>Kliknite, če želite urediti slog naslova matrice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sl-SI"/>
              <a:t>Kliknite ikono, če želite dodati sliko</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l-SI"/>
              <a:t>Kliknite za urejanje slogov besedila matrice</a:t>
            </a:r>
          </a:p>
        </p:txBody>
      </p:sp>
      <p:sp>
        <p:nvSpPr>
          <p:cNvPr id="5" name="Date Placeholder 4"/>
          <p:cNvSpPr>
            <a:spLocks noGrp="1"/>
          </p:cNvSpPr>
          <p:nvPr>
            <p:ph type="dt" sz="half" idx="10"/>
          </p:nvPr>
        </p:nvSpPr>
        <p:spPr/>
        <p:txBody>
          <a:bodyPr/>
          <a:lstStyle/>
          <a:p>
            <a:fld id="{11011060-5ECB-4742-A6DB-0362313BB42B}" type="datetimeFigureOut">
              <a:rPr lang="en-US" smtClean="0"/>
              <a:t>4/25/2025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E4D45E-783F-41A1-96B4-CA60EE97A452}" type="slidenum">
              <a:rPr lang="en-US" smtClean="0"/>
              <a:t>‹#›</a:t>
            </a:fld>
            <a:endParaRPr lang="en-US"/>
          </a:p>
        </p:txBody>
      </p:sp>
    </p:spTree>
    <p:extLst>
      <p:ext uri="{BB962C8B-B14F-4D97-AF65-F5344CB8AC3E}">
        <p14:creationId xmlns:p14="http://schemas.microsoft.com/office/powerpoint/2010/main" val="34869198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7596"/>
            <a:ext cx="12188825" cy="6866467"/>
            <a:chOff x="0" y="-8467"/>
            <a:chExt cx="12188825" cy="6866467"/>
          </a:xfrm>
        </p:grpSpPr>
        <p:sp>
          <p:nvSpPr>
            <p:cNvPr id="26" name="Rectangle 28"/>
            <p:cNvSpPr/>
            <p:nvPr/>
          </p:nvSpPr>
          <p:spPr>
            <a:xfrm>
              <a:off x="11214100" y="-8467"/>
              <a:ext cx="97472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rgbClr val="17B3F9">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sl-SI" dirty="0"/>
            </a:p>
          </p:txBody>
        </p:sp>
        <p:sp>
          <p:nvSpPr>
            <p:cNvPr id="27" name="Rectangle 29"/>
            <p:cNvSpPr/>
            <p:nvPr/>
          </p:nvSpPr>
          <p:spPr>
            <a:xfrm>
              <a:off x="11353800" y="-8467"/>
              <a:ext cx="835024"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sl-SI" dirty="0"/>
            </a:p>
          </p:txBody>
        </p:sp>
        <p:sp>
          <p:nvSpPr>
            <p:cNvPr id="28" name="Isosceles Triangle 27"/>
            <p:cNvSpPr/>
            <p:nvPr/>
          </p:nvSpPr>
          <p:spPr>
            <a:xfrm>
              <a:off x="10744200" y="3589867"/>
              <a:ext cx="1444625"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sl-SI" dirty="0"/>
            </a:p>
          </p:txBody>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sl-SI" dirty="0"/>
              <a:t>Kliknite, če želite urediti slog naslova matrice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sl-SI"/>
              <a:t>Kliknite za urejanje slogov besedila matrice</a:t>
            </a:r>
          </a:p>
          <a:p>
            <a:pPr lvl="1"/>
            <a:r>
              <a:rPr lang="sl-SI"/>
              <a:t>Druga raven</a:t>
            </a:r>
          </a:p>
          <a:p>
            <a:pPr lvl="2"/>
            <a:r>
              <a:rPr lang="sl-SI"/>
              <a:t>Tretja raven</a:t>
            </a:r>
          </a:p>
          <a:p>
            <a:pPr lvl="3"/>
            <a:r>
              <a:rPr lang="sl-SI"/>
              <a:t>Četrta raven</a:t>
            </a:r>
          </a:p>
          <a:p>
            <a:pPr lvl="4"/>
            <a:r>
              <a:rPr lang="sl-SI"/>
              <a:t>Peta raven</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1011060-5ECB-4742-A6DB-0362313BB42B}" type="datetimeFigureOut">
              <a:rPr lang="en-US" smtClean="0"/>
              <a:t>4/25/2025</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EDE4D45E-783F-41A1-96B4-CA60EE97A452}" type="slidenum">
              <a:rPr lang="en-US" smtClean="0"/>
              <a:t>‹#›</a:t>
            </a:fld>
            <a:endParaRPr lang="en-US"/>
          </a:p>
        </p:txBody>
      </p:sp>
    </p:spTree>
    <p:extLst>
      <p:ext uri="{BB962C8B-B14F-4D97-AF65-F5344CB8AC3E}">
        <p14:creationId xmlns:p14="http://schemas.microsoft.com/office/powerpoint/2010/main" val="8206052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1E9BB8-93D7-E22A-B486-A5E0ADBC7DA1}"/>
              </a:ext>
            </a:extLst>
          </p:cNvPr>
          <p:cNvSpPr>
            <a:spLocks noGrp="1"/>
          </p:cNvSpPr>
          <p:nvPr>
            <p:ph type="ctrTitle"/>
          </p:nvPr>
        </p:nvSpPr>
        <p:spPr>
          <a:xfrm>
            <a:off x="1507067" y="1104900"/>
            <a:ext cx="7766936" cy="1786639"/>
          </a:xfrm>
        </p:spPr>
        <p:txBody>
          <a:bodyPr anchor="b">
            <a:normAutofit/>
          </a:bodyPr>
          <a:lstStyle/>
          <a:p>
            <a:r>
              <a:rPr lang="en-US"/>
              <a:t>Realization of a PID controller</a:t>
            </a:r>
          </a:p>
        </p:txBody>
      </p:sp>
      <p:sp>
        <p:nvSpPr>
          <p:cNvPr id="3" name="TextBox 2">
            <a:extLst>
              <a:ext uri="{FF2B5EF4-FFF2-40B4-BE49-F238E27FC236}">
                <a16:creationId xmlns:a16="http://schemas.microsoft.com/office/drawing/2014/main" id="{EA19D41B-5CFF-FE75-B64F-229B1DB12299}"/>
              </a:ext>
            </a:extLst>
          </p:cNvPr>
          <p:cNvSpPr txBox="1"/>
          <p:nvPr/>
        </p:nvSpPr>
        <p:spPr>
          <a:xfrm>
            <a:off x="304800" y="3805922"/>
            <a:ext cx="6096000" cy="1169551"/>
          </a:xfrm>
          <a:prstGeom prst="rect">
            <a:avLst/>
          </a:prstGeom>
          <a:solidFill>
            <a:schemeClr val="bg1"/>
          </a:solidFill>
        </p:spPr>
        <p:txBody>
          <a:bodyPr wrap="square">
            <a:spAutoFit/>
          </a:bodyPr>
          <a:lstStyle>
            <a:defPPr marR="0" lvl="0" algn="l" rtl="0">
              <a:lnSpc>
                <a:spcPct val="100000"/>
              </a:lnSpc>
              <a:spcBef>
                <a:spcPts val="0"/>
              </a:spcBef>
              <a:spcAft>
                <a:spcPts val="0"/>
              </a:spcAft>
              <a:defRPr lang="en-US"/>
            </a:defPPr>
            <a:lvl1pPr marL="0" marR="0" lvl="0" algn="l" defTabSz="457200" rtl="0" eaLnBrk="1" latinLnBrk="0" hangingPunct="1">
              <a:lnSpc>
                <a:spcPct val="100000"/>
              </a:lnSpc>
              <a:spcBef>
                <a:spcPts val="0"/>
              </a:spcBef>
              <a:spcAft>
                <a:spcPts val="0"/>
              </a:spcAft>
              <a:buClr>
                <a:srgbClr val="000000"/>
              </a:buClr>
              <a:buFont typeface="Arial"/>
              <a:defRPr sz="1400" b="0" i="0" u="none" strike="noStrike" kern="1200" cap="none">
                <a:solidFill>
                  <a:srgbClr val="000000"/>
                </a:solidFill>
                <a:latin typeface="Arial"/>
                <a:ea typeface="Arial"/>
                <a:cs typeface="Arial"/>
                <a:sym typeface="Arial"/>
              </a:defRPr>
            </a:lvl1pPr>
            <a:lvl2pPr marL="457200" marR="0" lvl="1" algn="l" defTabSz="457200" rtl="0" eaLnBrk="1" latinLnBrk="0" hangingPunct="1">
              <a:lnSpc>
                <a:spcPct val="100000"/>
              </a:lnSpc>
              <a:spcBef>
                <a:spcPts val="0"/>
              </a:spcBef>
              <a:spcAft>
                <a:spcPts val="0"/>
              </a:spcAft>
              <a:buClr>
                <a:srgbClr val="000000"/>
              </a:buClr>
              <a:buFont typeface="Arial"/>
              <a:defRPr sz="1400" b="0" i="0" u="none" strike="noStrike" kern="1200" cap="none">
                <a:solidFill>
                  <a:srgbClr val="000000"/>
                </a:solidFill>
                <a:latin typeface="Arial"/>
                <a:ea typeface="Arial"/>
                <a:cs typeface="Arial"/>
                <a:sym typeface="Arial"/>
              </a:defRPr>
            </a:lvl2pPr>
            <a:lvl3pPr marL="914400" marR="0" lvl="2" algn="l" defTabSz="457200" rtl="0" eaLnBrk="1" latinLnBrk="0" hangingPunct="1">
              <a:lnSpc>
                <a:spcPct val="100000"/>
              </a:lnSpc>
              <a:spcBef>
                <a:spcPts val="0"/>
              </a:spcBef>
              <a:spcAft>
                <a:spcPts val="0"/>
              </a:spcAft>
              <a:buClr>
                <a:srgbClr val="000000"/>
              </a:buClr>
              <a:buFont typeface="Arial"/>
              <a:defRPr sz="1400" b="0" i="0" u="none" strike="noStrike" kern="1200" cap="none">
                <a:solidFill>
                  <a:srgbClr val="000000"/>
                </a:solidFill>
                <a:latin typeface="Arial"/>
                <a:ea typeface="Arial"/>
                <a:cs typeface="Arial"/>
                <a:sym typeface="Arial"/>
              </a:defRPr>
            </a:lvl3pPr>
            <a:lvl4pPr marL="1371600" marR="0" lvl="3" algn="l" defTabSz="457200" rtl="0" eaLnBrk="1" latinLnBrk="0" hangingPunct="1">
              <a:lnSpc>
                <a:spcPct val="100000"/>
              </a:lnSpc>
              <a:spcBef>
                <a:spcPts val="0"/>
              </a:spcBef>
              <a:spcAft>
                <a:spcPts val="0"/>
              </a:spcAft>
              <a:buClr>
                <a:srgbClr val="000000"/>
              </a:buClr>
              <a:buFont typeface="Arial"/>
              <a:defRPr sz="1400" b="0" i="0" u="none" strike="noStrike" kern="1200" cap="none">
                <a:solidFill>
                  <a:srgbClr val="000000"/>
                </a:solidFill>
                <a:latin typeface="Arial"/>
                <a:ea typeface="Arial"/>
                <a:cs typeface="Arial"/>
                <a:sym typeface="Arial"/>
              </a:defRPr>
            </a:lvl4pPr>
            <a:lvl5pPr marL="1828800" marR="0" lvl="4" algn="l" defTabSz="457200" rtl="0" eaLnBrk="1" latinLnBrk="0" hangingPunct="1">
              <a:lnSpc>
                <a:spcPct val="100000"/>
              </a:lnSpc>
              <a:spcBef>
                <a:spcPts val="0"/>
              </a:spcBef>
              <a:spcAft>
                <a:spcPts val="0"/>
              </a:spcAft>
              <a:buClr>
                <a:srgbClr val="000000"/>
              </a:buClr>
              <a:buFont typeface="Arial"/>
              <a:defRPr sz="1400" b="0" i="0" u="none" strike="noStrike" kern="1200" cap="none">
                <a:solidFill>
                  <a:srgbClr val="000000"/>
                </a:solidFill>
                <a:latin typeface="Arial"/>
                <a:ea typeface="Arial"/>
                <a:cs typeface="Arial"/>
                <a:sym typeface="Arial"/>
              </a:defRPr>
            </a:lvl5pPr>
            <a:lvl6pPr marL="2286000" marR="0" lvl="5" algn="l" defTabSz="457200" rtl="0" eaLnBrk="1" latinLnBrk="0" hangingPunct="1">
              <a:lnSpc>
                <a:spcPct val="100000"/>
              </a:lnSpc>
              <a:spcBef>
                <a:spcPts val="0"/>
              </a:spcBef>
              <a:spcAft>
                <a:spcPts val="0"/>
              </a:spcAft>
              <a:buClr>
                <a:srgbClr val="000000"/>
              </a:buClr>
              <a:buFont typeface="Arial"/>
              <a:defRPr sz="1400" b="0" i="0" u="none" strike="noStrike" kern="1200" cap="none">
                <a:solidFill>
                  <a:srgbClr val="000000"/>
                </a:solidFill>
                <a:latin typeface="Arial"/>
                <a:ea typeface="Arial"/>
                <a:cs typeface="Arial"/>
                <a:sym typeface="Arial"/>
              </a:defRPr>
            </a:lvl6pPr>
            <a:lvl7pPr marL="2743200" marR="0" lvl="6" algn="l" defTabSz="457200" rtl="0" eaLnBrk="1" latinLnBrk="0" hangingPunct="1">
              <a:lnSpc>
                <a:spcPct val="100000"/>
              </a:lnSpc>
              <a:spcBef>
                <a:spcPts val="0"/>
              </a:spcBef>
              <a:spcAft>
                <a:spcPts val="0"/>
              </a:spcAft>
              <a:buClr>
                <a:srgbClr val="000000"/>
              </a:buClr>
              <a:buFont typeface="Arial"/>
              <a:defRPr sz="1400" b="0" i="0" u="none" strike="noStrike" kern="1200" cap="none">
                <a:solidFill>
                  <a:srgbClr val="000000"/>
                </a:solidFill>
                <a:latin typeface="Arial"/>
                <a:ea typeface="Arial"/>
                <a:cs typeface="Arial"/>
                <a:sym typeface="Arial"/>
              </a:defRPr>
            </a:lvl7pPr>
            <a:lvl8pPr marL="3200400" marR="0" lvl="7" algn="l" defTabSz="457200" rtl="0" eaLnBrk="1" latinLnBrk="0" hangingPunct="1">
              <a:lnSpc>
                <a:spcPct val="100000"/>
              </a:lnSpc>
              <a:spcBef>
                <a:spcPts val="0"/>
              </a:spcBef>
              <a:spcAft>
                <a:spcPts val="0"/>
              </a:spcAft>
              <a:buClr>
                <a:srgbClr val="000000"/>
              </a:buClr>
              <a:buFont typeface="Arial"/>
              <a:defRPr sz="1400" b="0" i="0" u="none" strike="noStrike" kern="1200" cap="none">
                <a:solidFill>
                  <a:srgbClr val="000000"/>
                </a:solidFill>
                <a:latin typeface="Arial"/>
                <a:ea typeface="Arial"/>
                <a:cs typeface="Arial"/>
                <a:sym typeface="Arial"/>
              </a:defRPr>
            </a:lvl8pPr>
            <a:lvl9pPr marL="3657600" marR="0" lvl="8" algn="l" defTabSz="457200" rtl="0" eaLnBrk="1" latinLnBrk="0" hangingPunct="1">
              <a:lnSpc>
                <a:spcPct val="100000"/>
              </a:lnSpc>
              <a:spcBef>
                <a:spcPts val="0"/>
              </a:spcBef>
              <a:spcAft>
                <a:spcPts val="0"/>
              </a:spcAft>
              <a:buClr>
                <a:srgbClr val="000000"/>
              </a:buClr>
              <a:buFont typeface="Arial"/>
              <a:defRPr sz="1400" b="0" i="0" u="none" strike="noStrike" kern="1200" cap="none">
                <a:solidFill>
                  <a:srgbClr val="000000"/>
                </a:solidFill>
                <a:latin typeface="Arial"/>
                <a:ea typeface="Arial"/>
                <a:cs typeface="Arial"/>
                <a:sym typeface="Arial"/>
              </a:defRPr>
            </a:lvl9pPr>
          </a:lstStyle>
          <a:p>
            <a:r>
              <a:rPr lang="en-GB" dirty="0"/>
              <a:t>Disclaimer: 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Tree>
    <p:extLst>
      <p:ext uri="{BB962C8B-B14F-4D97-AF65-F5344CB8AC3E}">
        <p14:creationId xmlns:p14="http://schemas.microsoft.com/office/powerpoint/2010/main" val="32998683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253E35-5E1D-FB98-8AF1-DBC8912648DD}"/>
              </a:ext>
            </a:extLst>
          </p:cNvPr>
          <p:cNvSpPr>
            <a:spLocks noGrp="1"/>
          </p:cNvSpPr>
          <p:nvPr>
            <p:ph type="title"/>
          </p:nvPr>
        </p:nvSpPr>
        <p:spPr/>
        <p:txBody>
          <a:bodyPr/>
          <a:lstStyle/>
          <a:p>
            <a:r>
              <a:rPr lang="en-US"/>
              <a:t>Integrator</a:t>
            </a:r>
          </a:p>
        </p:txBody>
      </p:sp>
      <p:pic>
        <p:nvPicPr>
          <p:cNvPr id="5" name="Content Placeholder 4">
            <a:extLst>
              <a:ext uri="{FF2B5EF4-FFF2-40B4-BE49-F238E27FC236}">
                <a16:creationId xmlns:a16="http://schemas.microsoft.com/office/drawing/2014/main" id="{28A8A0AB-5A11-FDF1-7F2A-1EBFF55B2C3C}"/>
              </a:ext>
            </a:extLst>
          </p:cNvPr>
          <p:cNvPicPr>
            <a:picLocks noGrp="1" noChangeAspect="1"/>
          </p:cNvPicPr>
          <p:nvPr>
            <p:ph idx="1"/>
          </p:nvPr>
        </p:nvPicPr>
        <p:blipFill>
          <a:blip r:embed="rId2"/>
          <a:stretch>
            <a:fillRect/>
          </a:stretch>
        </p:blipFill>
        <p:spPr>
          <a:xfrm>
            <a:off x="736893" y="1674437"/>
            <a:ext cx="6521379" cy="3932132"/>
          </a:xfrm>
        </p:spPr>
      </p:pic>
      <p:pic>
        <p:nvPicPr>
          <p:cNvPr id="7" name="Picture 6">
            <a:extLst>
              <a:ext uri="{FF2B5EF4-FFF2-40B4-BE49-F238E27FC236}">
                <a16:creationId xmlns:a16="http://schemas.microsoft.com/office/drawing/2014/main" id="{2383D52C-23C6-0DC5-0952-C40C6185C52C}"/>
              </a:ext>
            </a:extLst>
          </p:cNvPr>
          <p:cNvPicPr>
            <a:picLocks noChangeAspect="1"/>
          </p:cNvPicPr>
          <p:nvPr/>
        </p:nvPicPr>
        <p:blipFill>
          <a:blip r:embed="rId3"/>
          <a:stretch>
            <a:fillRect/>
          </a:stretch>
        </p:blipFill>
        <p:spPr>
          <a:xfrm>
            <a:off x="806059" y="5803363"/>
            <a:ext cx="7999916" cy="1054637"/>
          </a:xfrm>
          <a:prstGeom prst="rect">
            <a:avLst/>
          </a:prstGeom>
        </p:spPr>
      </p:pic>
    </p:spTree>
    <p:extLst>
      <p:ext uri="{BB962C8B-B14F-4D97-AF65-F5344CB8AC3E}">
        <p14:creationId xmlns:p14="http://schemas.microsoft.com/office/powerpoint/2010/main" val="17530084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96D56C-AC99-0FC7-8FE3-CC87609F66DE}"/>
              </a:ext>
            </a:extLst>
          </p:cNvPr>
          <p:cNvSpPr>
            <a:spLocks noGrp="1"/>
          </p:cNvSpPr>
          <p:nvPr>
            <p:ph type="title"/>
          </p:nvPr>
        </p:nvSpPr>
        <p:spPr/>
        <p:txBody>
          <a:bodyPr/>
          <a:lstStyle/>
          <a:p>
            <a:r>
              <a:rPr lang="en-US"/>
              <a:t>Differentiator</a:t>
            </a:r>
          </a:p>
        </p:txBody>
      </p:sp>
      <p:pic>
        <p:nvPicPr>
          <p:cNvPr id="5" name="Content Placeholder 4">
            <a:extLst>
              <a:ext uri="{FF2B5EF4-FFF2-40B4-BE49-F238E27FC236}">
                <a16:creationId xmlns:a16="http://schemas.microsoft.com/office/drawing/2014/main" id="{EBA245E1-95AA-CA63-D4B1-27C499A98994}"/>
              </a:ext>
            </a:extLst>
          </p:cNvPr>
          <p:cNvPicPr>
            <a:picLocks noGrp="1" noChangeAspect="1"/>
          </p:cNvPicPr>
          <p:nvPr>
            <p:ph idx="1"/>
          </p:nvPr>
        </p:nvPicPr>
        <p:blipFill>
          <a:blip r:embed="rId2"/>
          <a:stretch>
            <a:fillRect/>
          </a:stretch>
        </p:blipFill>
        <p:spPr>
          <a:xfrm>
            <a:off x="944919" y="1795289"/>
            <a:ext cx="7015996" cy="3352594"/>
          </a:xfrm>
        </p:spPr>
      </p:pic>
      <p:pic>
        <p:nvPicPr>
          <p:cNvPr id="7" name="Picture 6">
            <a:extLst>
              <a:ext uri="{FF2B5EF4-FFF2-40B4-BE49-F238E27FC236}">
                <a16:creationId xmlns:a16="http://schemas.microsoft.com/office/drawing/2014/main" id="{0C3BBDB3-9BA1-963E-21CC-E0C7F013E06C}"/>
              </a:ext>
            </a:extLst>
          </p:cNvPr>
          <p:cNvPicPr>
            <a:picLocks noChangeAspect="1"/>
          </p:cNvPicPr>
          <p:nvPr/>
        </p:nvPicPr>
        <p:blipFill>
          <a:blip r:embed="rId3"/>
          <a:stretch>
            <a:fillRect/>
          </a:stretch>
        </p:blipFill>
        <p:spPr>
          <a:xfrm>
            <a:off x="1015880" y="5599198"/>
            <a:ext cx="8171457" cy="1095771"/>
          </a:xfrm>
          <a:prstGeom prst="rect">
            <a:avLst/>
          </a:prstGeom>
        </p:spPr>
      </p:pic>
    </p:spTree>
    <p:extLst>
      <p:ext uri="{BB962C8B-B14F-4D97-AF65-F5344CB8AC3E}">
        <p14:creationId xmlns:p14="http://schemas.microsoft.com/office/powerpoint/2010/main" val="31229584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6CEB44-7B8E-5D54-A27C-4D48A1BF7DD4}"/>
              </a:ext>
            </a:extLst>
          </p:cNvPr>
          <p:cNvSpPr>
            <a:spLocks noGrp="1"/>
          </p:cNvSpPr>
          <p:nvPr>
            <p:ph type="title"/>
          </p:nvPr>
        </p:nvSpPr>
        <p:spPr>
          <a:xfrm>
            <a:off x="838200" y="74770"/>
            <a:ext cx="10515600" cy="1325563"/>
          </a:xfrm>
        </p:spPr>
        <p:txBody>
          <a:bodyPr/>
          <a:lstStyle/>
          <a:p>
            <a:r>
              <a:rPr lang="en-US"/>
              <a:t>PID (analog version)</a:t>
            </a:r>
          </a:p>
        </p:txBody>
      </p:sp>
      <p:pic>
        <p:nvPicPr>
          <p:cNvPr id="5" name="Content Placeholder 4">
            <a:extLst>
              <a:ext uri="{FF2B5EF4-FFF2-40B4-BE49-F238E27FC236}">
                <a16:creationId xmlns:a16="http://schemas.microsoft.com/office/drawing/2014/main" id="{92A2B422-FD82-48FA-40BA-61FCE55C44B4}"/>
              </a:ext>
            </a:extLst>
          </p:cNvPr>
          <p:cNvPicPr>
            <a:picLocks noGrp="1" noChangeAspect="1"/>
          </p:cNvPicPr>
          <p:nvPr>
            <p:ph idx="1"/>
          </p:nvPr>
        </p:nvPicPr>
        <p:blipFill>
          <a:blip r:embed="rId2"/>
          <a:stretch>
            <a:fillRect/>
          </a:stretch>
        </p:blipFill>
        <p:spPr>
          <a:xfrm>
            <a:off x="838199" y="1621942"/>
            <a:ext cx="5649157" cy="5236057"/>
          </a:xfrm>
        </p:spPr>
      </p:pic>
    </p:spTree>
    <p:extLst>
      <p:ext uri="{BB962C8B-B14F-4D97-AF65-F5344CB8AC3E}">
        <p14:creationId xmlns:p14="http://schemas.microsoft.com/office/powerpoint/2010/main" val="31163737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838675-BD5D-443C-B095-D3083670445A}"/>
              </a:ext>
            </a:extLst>
          </p:cNvPr>
          <p:cNvSpPr>
            <a:spLocks noGrp="1"/>
          </p:cNvSpPr>
          <p:nvPr>
            <p:ph type="title"/>
          </p:nvPr>
        </p:nvSpPr>
        <p:spPr/>
        <p:txBody>
          <a:bodyPr/>
          <a:lstStyle/>
          <a:p>
            <a:r>
              <a:rPr lang="en-US"/>
              <a:t>Digital (discrete) realization</a:t>
            </a:r>
          </a:p>
        </p:txBody>
      </p:sp>
      <p:sp>
        <p:nvSpPr>
          <p:cNvPr id="3" name="Content Placeholder 2">
            <a:extLst>
              <a:ext uri="{FF2B5EF4-FFF2-40B4-BE49-F238E27FC236}">
                <a16:creationId xmlns:a16="http://schemas.microsoft.com/office/drawing/2014/main" id="{5E96436D-D8BE-3D9D-C25A-1EC4FDDD6B4C}"/>
              </a:ext>
            </a:extLst>
          </p:cNvPr>
          <p:cNvSpPr>
            <a:spLocks noGrp="1"/>
          </p:cNvSpPr>
          <p:nvPr>
            <p:ph idx="1"/>
          </p:nvPr>
        </p:nvSpPr>
        <p:spPr/>
        <p:txBody>
          <a:bodyPr/>
          <a:lstStyle/>
          <a:p>
            <a:r>
              <a:rPr lang="en-US"/>
              <a:t>Almost always the one met in real industrial environment</a:t>
            </a:r>
          </a:p>
          <a:p>
            <a:r>
              <a:rPr lang="en-US"/>
              <a:t>Less correlated to introductory level control theory</a:t>
            </a:r>
          </a:p>
          <a:p>
            <a:r>
              <a:rPr lang="en-US"/>
              <a:t>Easier to modify and adapt during the tuning process</a:t>
            </a:r>
          </a:p>
          <a:p>
            <a:r>
              <a:rPr lang="en-US"/>
              <a:t>More reliable</a:t>
            </a:r>
          </a:p>
        </p:txBody>
      </p:sp>
    </p:spTree>
    <p:extLst>
      <p:ext uri="{BB962C8B-B14F-4D97-AF65-F5344CB8AC3E}">
        <p14:creationId xmlns:p14="http://schemas.microsoft.com/office/powerpoint/2010/main" val="6005582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E335FF-B4A4-1158-FCBD-15140F3960E3}"/>
              </a:ext>
            </a:extLst>
          </p:cNvPr>
          <p:cNvSpPr>
            <a:spLocks noGrp="1"/>
          </p:cNvSpPr>
          <p:nvPr>
            <p:ph type="title"/>
          </p:nvPr>
        </p:nvSpPr>
        <p:spPr/>
        <p:txBody>
          <a:bodyPr/>
          <a:lstStyle/>
          <a:p>
            <a:r>
              <a:rPr lang="en-US"/>
              <a:t>Discrete components</a:t>
            </a:r>
          </a:p>
        </p:txBody>
      </p:sp>
      <p:sp>
        <p:nvSpPr>
          <p:cNvPr id="3" name="Content Placeholder 2">
            <a:extLst>
              <a:ext uri="{FF2B5EF4-FFF2-40B4-BE49-F238E27FC236}">
                <a16:creationId xmlns:a16="http://schemas.microsoft.com/office/drawing/2014/main" id="{BE21306B-F1FA-9FB2-7A7D-973F9F58E1F3}"/>
              </a:ext>
            </a:extLst>
          </p:cNvPr>
          <p:cNvSpPr>
            <a:spLocks noGrp="1"/>
          </p:cNvSpPr>
          <p:nvPr>
            <p:ph idx="1"/>
          </p:nvPr>
        </p:nvSpPr>
        <p:spPr/>
        <p:txBody>
          <a:bodyPr/>
          <a:lstStyle/>
          <a:p>
            <a:r>
              <a:rPr lang="en-US"/>
              <a:t>Starting point</a:t>
            </a:r>
          </a:p>
        </p:txBody>
      </p:sp>
      <p:pic>
        <p:nvPicPr>
          <p:cNvPr id="5" name="Picture 4">
            <a:extLst>
              <a:ext uri="{FF2B5EF4-FFF2-40B4-BE49-F238E27FC236}">
                <a16:creationId xmlns:a16="http://schemas.microsoft.com/office/drawing/2014/main" id="{116C38F2-4A55-2068-42A7-C5DA41BE9C80}"/>
              </a:ext>
            </a:extLst>
          </p:cNvPr>
          <p:cNvPicPr>
            <a:picLocks noChangeAspect="1"/>
          </p:cNvPicPr>
          <p:nvPr/>
        </p:nvPicPr>
        <p:blipFill>
          <a:blip r:embed="rId2"/>
          <a:stretch>
            <a:fillRect/>
          </a:stretch>
        </p:blipFill>
        <p:spPr>
          <a:xfrm>
            <a:off x="931735" y="2558913"/>
            <a:ext cx="8563291" cy="870087"/>
          </a:xfrm>
          <a:prstGeom prst="rect">
            <a:avLst/>
          </a:prstGeom>
        </p:spPr>
      </p:pic>
    </p:spTree>
    <p:extLst>
      <p:ext uri="{BB962C8B-B14F-4D97-AF65-F5344CB8AC3E}">
        <p14:creationId xmlns:p14="http://schemas.microsoft.com/office/powerpoint/2010/main" val="9072665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3F36C5-13A1-7F5A-A305-CAAF6E134797}"/>
              </a:ext>
            </a:extLst>
          </p:cNvPr>
          <p:cNvSpPr>
            <a:spLocks noGrp="1"/>
          </p:cNvSpPr>
          <p:nvPr>
            <p:ph type="title"/>
          </p:nvPr>
        </p:nvSpPr>
        <p:spPr/>
        <p:txBody>
          <a:bodyPr/>
          <a:lstStyle/>
          <a:p>
            <a:r>
              <a:rPr lang="en-US"/>
              <a:t>Proportional component</a:t>
            </a:r>
          </a:p>
        </p:txBody>
      </p:sp>
      <p:sp>
        <p:nvSpPr>
          <p:cNvPr id="3" name="Content Placeholder 2">
            <a:extLst>
              <a:ext uri="{FF2B5EF4-FFF2-40B4-BE49-F238E27FC236}">
                <a16:creationId xmlns:a16="http://schemas.microsoft.com/office/drawing/2014/main" id="{61DBD9B5-AD47-C9DB-6081-21AC3165DD4C}"/>
              </a:ext>
            </a:extLst>
          </p:cNvPr>
          <p:cNvSpPr>
            <a:spLocks noGrp="1"/>
          </p:cNvSpPr>
          <p:nvPr>
            <p:ph idx="1"/>
          </p:nvPr>
        </p:nvSpPr>
        <p:spPr/>
        <p:txBody>
          <a:bodyPr/>
          <a:lstStyle/>
          <a:p>
            <a:r>
              <a:rPr lang="en-US"/>
              <a:t>Easy to realize</a:t>
            </a:r>
          </a:p>
          <a:p>
            <a:pPr marL="0" indent="0">
              <a:buNone/>
            </a:pPr>
            <a:endParaRPr lang="en-US"/>
          </a:p>
          <a:p>
            <a:pPr marL="0" indent="0">
              <a:buNone/>
            </a:pPr>
            <a:endParaRPr lang="en-US"/>
          </a:p>
        </p:txBody>
      </p:sp>
      <p:pic>
        <p:nvPicPr>
          <p:cNvPr id="7" name="Picture 6">
            <a:extLst>
              <a:ext uri="{FF2B5EF4-FFF2-40B4-BE49-F238E27FC236}">
                <a16:creationId xmlns:a16="http://schemas.microsoft.com/office/drawing/2014/main" id="{0254F124-2FE8-F157-A1F9-A3E935EB99B1}"/>
              </a:ext>
            </a:extLst>
          </p:cNvPr>
          <p:cNvPicPr>
            <a:picLocks noChangeAspect="1"/>
          </p:cNvPicPr>
          <p:nvPr/>
        </p:nvPicPr>
        <p:blipFill>
          <a:blip r:embed="rId2"/>
          <a:stretch>
            <a:fillRect/>
          </a:stretch>
        </p:blipFill>
        <p:spPr>
          <a:xfrm>
            <a:off x="1065717" y="2376003"/>
            <a:ext cx="10288083" cy="775129"/>
          </a:xfrm>
          <a:prstGeom prst="rect">
            <a:avLst/>
          </a:prstGeom>
        </p:spPr>
      </p:pic>
    </p:spTree>
    <p:extLst>
      <p:ext uri="{BB962C8B-B14F-4D97-AF65-F5344CB8AC3E}">
        <p14:creationId xmlns:p14="http://schemas.microsoft.com/office/powerpoint/2010/main" val="28439651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222743-FDA4-F8FE-8A3F-2C00D96459BC}"/>
              </a:ext>
            </a:extLst>
          </p:cNvPr>
          <p:cNvSpPr>
            <a:spLocks noGrp="1"/>
          </p:cNvSpPr>
          <p:nvPr>
            <p:ph type="title"/>
          </p:nvPr>
        </p:nvSpPr>
        <p:spPr/>
        <p:txBody>
          <a:bodyPr/>
          <a:lstStyle/>
          <a:p>
            <a:r>
              <a:rPr lang="en-US"/>
              <a:t>Integral component (1)</a:t>
            </a:r>
          </a:p>
        </p:txBody>
      </p:sp>
      <p:pic>
        <p:nvPicPr>
          <p:cNvPr id="5" name="Content Placeholder 4">
            <a:extLst>
              <a:ext uri="{FF2B5EF4-FFF2-40B4-BE49-F238E27FC236}">
                <a16:creationId xmlns:a16="http://schemas.microsoft.com/office/drawing/2014/main" id="{E9BA8B65-7002-915E-DB63-5C146D8EDFE0}"/>
              </a:ext>
            </a:extLst>
          </p:cNvPr>
          <p:cNvPicPr>
            <a:picLocks noGrp="1" noChangeAspect="1"/>
          </p:cNvPicPr>
          <p:nvPr>
            <p:ph idx="1"/>
          </p:nvPr>
        </p:nvPicPr>
        <p:blipFill>
          <a:blip r:embed="rId2"/>
          <a:stretch>
            <a:fillRect/>
          </a:stretch>
        </p:blipFill>
        <p:spPr>
          <a:xfrm>
            <a:off x="640080" y="1690688"/>
            <a:ext cx="5635044" cy="2996951"/>
          </a:xfrm>
        </p:spPr>
      </p:pic>
      <p:pic>
        <p:nvPicPr>
          <p:cNvPr id="7" name="Picture 6">
            <a:extLst>
              <a:ext uri="{FF2B5EF4-FFF2-40B4-BE49-F238E27FC236}">
                <a16:creationId xmlns:a16="http://schemas.microsoft.com/office/drawing/2014/main" id="{28B0FF8D-7973-D062-D97A-FF265D270F83}"/>
              </a:ext>
            </a:extLst>
          </p:cNvPr>
          <p:cNvPicPr>
            <a:picLocks noChangeAspect="1"/>
          </p:cNvPicPr>
          <p:nvPr/>
        </p:nvPicPr>
        <p:blipFill>
          <a:blip r:embed="rId3"/>
          <a:stretch>
            <a:fillRect/>
          </a:stretch>
        </p:blipFill>
        <p:spPr>
          <a:xfrm>
            <a:off x="927400" y="5025304"/>
            <a:ext cx="9711709" cy="1661521"/>
          </a:xfrm>
          <a:prstGeom prst="rect">
            <a:avLst/>
          </a:prstGeom>
        </p:spPr>
      </p:pic>
    </p:spTree>
    <p:extLst>
      <p:ext uri="{BB962C8B-B14F-4D97-AF65-F5344CB8AC3E}">
        <p14:creationId xmlns:p14="http://schemas.microsoft.com/office/powerpoint/2010/main" val="17533592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208CC5-5E1B-770B-F9AE-2EE7044D7C56}"/>
              </a:ext>
            </a:extLst>
          </p:cNvPr>
          <p:cNvSpPr>
            <a:spLocks noGrp="1"/>
          </p:cNvSpPr>
          <p:nvPr>
            <p:ph type="title"/>
          </p:nvPr>
        </p:nvSpPr>
        <p:spPr/>
        <p:txBody>
          <a:bodyPr/>
          <a:lstStyle/>
          <a:p>
            <a:r>
              <a:rPr lang="en-US"/>
              <a:t>Inegral component (2)</a:t>
            </a:r>
          </a:p>
        </p:txBody>
      </p:sp>
      <p:sp>
        <p:nvSpPr>
          <p:cNvPr id="3" name="Content Placeholder 2">
            <a:extLst>
              <a:ext uri="{FF2B5EF4-FFF2-40B4-BE49-F238E27FC236}">
                <a16:creationId xmlns:a16="http://schemas.microsoft.com/office/drawing/2014/main" id="{D9CC935D-1FA4-D8AF-C419-04FE786345A2}"/>
              </a:ext>
            </a:extLst>
          </p:cNvPr>
          <p:cNvSpPr>
            <a:spLocks noGrp="1"/>
          </p:cNvSpPr>
          <p:nvPr>
            <p:ph idx="1"/>
          </p:nvPr>
        </p:nvSpPr>
        <p:spPr/>
        <p:txBody>
          <a:bodyPr/>
          <a:lstStyle/>
          <a:p>
            <a:r>
              <a:rPr lang="en-US"/>
              <a:t>We can write</a:t>
            </a:r>
          </a:p>
          <a:p>
            <a:pPr marL="0" indent="0">
              <a:buNone/>
            </a:pPr>
            <a:endParaRPr lang="en-US"/>
          </a:p>
          <a:p>
            <a:endParaRPr lang="en-US"/>
          </a:p>
          <a:p>
            <a:pPr marL="0" indent="0">
              <a:buNone/>
            </a:pPr>
            <a:endParaRPr lang="en-US"/>
          </a:p>
        </p:txBody>
      </p:sp>
      <p:pic>
        <p:nvPicPr>
          <p:cNvPr id="5" name="Picture 4">
            <a:extLst>
              <a:ext uri="{FF2B5EF4-FFF2-40B4-BE49-F238E27FC236}">
                <a16:creationId xmlns:a16="http://schemas.microsoft.com/office/drawing/2014/main" id="{183807AC-AD64-9E9E-CD58-58CBE2AC6CD4}"/>
              </a:ext>
            </a:extLst>
          </p:cNvPr>
          <p:cNvPicPr>
            <a:picLocks noChangeAspect="1"/>
          </p:cNvPicPr>
          <p:nvPr/>
        </p:nvPicPr>
        <p:blipFill>
          <a:blip r:embed="rId2"/>
          <a:stretch>
            <a:fillRect/>
          </a:stretch>
        </p:blipFill>
        <p:spPr>
          <a:xfrm>
            <a:off x="1126749" y="2356010"/>
            <a:ext cx="9373683" cy="836936"/>
          </a:xfrm>
          <a:prstGeom prst="rect">
            <a:avLst/>
          </a:prstGeom>
        </p:spPr>
      </p:pic>
    </p:spTree>
    <p:extLst>
      <p:ext uri="{BB962C8B-B14F-4D97-AF65-F5344CB8AC3E}">
        <p14:creationId xmlns:p14="http://schemas.microsoft.com/office/powerpoint/2010/main" val="8209687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4F8909-9414-96CD-CF2D-19C40DCCD40B}"/>
              </a:ext>
            </a:extLst>
          </p:cNvPr>
          <p:cNvSpPr>
            <a:spLocks noGrp="1"/>
          </p:cNvSpPr>
          <p:nvPr>
            <p:ph type="title"/>
          </p:nvPr>
        </p:nvSpPr>
        <p:spPr/>
        <p:txBody>
          <a:bodyPr/>
          <a:lstStyle/>
          <a:p>
            <a:r>
              <a:rPr lang="en-US"/>
              <a:t>Derivative component</a:t>
            </a:r>
          </a:p>
        </p:txBody>
      </p:sp>
      <p:sp>
        <p:nvSpPr>
          <p:cNvPr id="3" name="Content Placeholder 2">
            <a:extLst>
              <a:ext uri="{FF2B5EF4-FFF2-40B4-BE49-F238E27FC236}">
                <a16:creationId xmlns:a16="http://schemas.microsoft.com/office/drawing/2014/main" id="{C5E6BE73-52A3-F6FA-3266-DA70C063298B}"/>
              </a:ext>
            </a:extLst>
          </p:cNvPr>
          <p:cNvSpPr>
            <a:spLocks noGrp="1"/>
          </p:cNvSpPr>
          <p:nvPr>
            <p:ph idx="1"/>
          </p:nvPr>
        </p:nvSpPr>
        <p:spPr/>
        <p:txBody>
          <a:bodyPr/>
          <a:lstStyle/>
          <a:p>
            <a:r>
              <a:rPr lang="en-US"/>
              <a:t>The derivation is the inverse of integration. So in this case the roles of signals u(t) and o(t) are interchanged. This gives us:</a:t>
            </a:r>
          </a:p>
          <a:p>
            <a:endParaRPr lang="en-US"/>
          </a:p>
          <a:p>
            <a:pPr marL="0" indent="0">
              <a:buNone/>
            </a:pPr>
            <a:endParaRPr lang="en-US"/>
          </a:p>
        </p:txBody>
      </p:sp>
      <p:pic>
        <p:nvPicPr>
          <p:cNvPr id="5" name="Picture 4">
            <a:extLst>
              <a:ext uri="{FF2B5EF4-FFF2-40B4-BE49-F238E27FC236}">
                <a16:creationId xmlns:a16="http://schemas.microsoft.com/office/drawing/2014/main" id="{DD259B63-A3E0-5F36-93C1-C46200518218}"/>
              </a:ext>
            </a:extLst>
          </p:cNvPr>
          <p:cNvPicPr>
            <a:picLocks noChangeAspect="1"/>
          </p:cNvPicPr>
          <p:nvPr/>
        </p:nvPicPr>
        <p:blipFill>
          <a:blip r:embed="rId2"/>
          <a:stretch>
            <a:fillRect/>
          </a:stretch>
        </p:blipFill>
        <p:spPr>
          <a:xfrm>
            <a:off x="1070412" y="2782612"/>
            <a:ext cx="8753971" cy="855423"/>
          </a:xfrm>
          <a:prstGeom prst="rect">
            <a:avLst/>
          </a:prstGeom>
        </p:spPr>
      </p:pic>
    </p:spTree>
    <p:extLst>
      <p:ext uri="{BB962C8B-B14F-4D97-AF65-F5344CB8AC3E}">
        <p14:creationId xmlns:p14="http://schemas.microsoft.com/office/powerpoint/2010/main" val="4084914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63CA30-39DE-F2E2-E949-2291052AAB02}"/>
              </a:ext>
            </a:extLst>
          </p:cNvPr>
          <p:cNvSpPr>
            <a:spLocks noGrp="1"/>
          </p:cNvSpPr>
          <p:nvPr>
            <p:ph type="title"/>
          </p:nvPr>
        </p:nvSpPr>
        <p:spPr/>
        <p:txBody>
          <a:bodyPr/>
          <a:lstStyle/>
          <a:p>
            <a:r>
              <a:rPr lang="en-US"/>
              <a:t>The z-transform</a:t>
            </a:r>
          </a:p>
        </p:txBody>
      </p:sp>
      <p:sp>
        <p:nvSpPr>
          <p:cNvPr id="3" name="Content Placeholder 2">
            <a:extLst>
              <a:ext uri="{FF2B5EF4-FFF2-40B4-BE49-F238E27FC236}">
                <a16:creationId xmlns:a16="http://schemas.microsoft.com/office/drawing/2014/main" id="{6AA740E6-E29F-759A-66B6-2B1FFBB7493A}"/>
              </a:ext>
            </a:extLst>
          </p:cNvPr>
          <p:cNvSpPr>
            <a:spLocks noGrp="1"/>
          </p:cNvSpPr>
          <p:nvPr>
            <p:ph idx="1"/>
          </p:nvPr>
        </p:nvSpPr>
        <p:spPr/>
        <p:txBody>
          <a:bodyPr/>
          <a:lstStyle/>
          <a:p>
            <a:r>
              <a:rPr lang="en-US"/>
              <a:t>When using analog signals, their representation is greatly simplified using Laplace transform. </a:t>
            </a:r>
          </a:p>
          <a:p>
            <a:r>
              <a:rPr lang="en-US"/>
              <a:t>In the case of discrete signals this can be done using z-transform. The operator z could also be named ”prediction operator”. If U(z) is namely the z-transform of the signal u[kTv], then zU(z) is the z-transform of the signal u[(k+1)Tv].</a:t>
            </a:r>
          </a:p>
        </p:txBody>
      </p:sp>
    </p:spTree>
    <p:extLst>
      <p:ext uri="{BB962C8B-B14F-4D97-AF65-F5344CB8AC3E}">
        <p14:creationId xmlns:p14="http://schemas.microsoft.com/office/powerpoint/2010/main" val="15494172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70C5A3-0F79-D931-303D-3503614813DB}"/>
              </a:ext>
            </a:extLst>
          </p:cNvPr>
          <p:cNvSpPr>
            <a:spLocks noGrp="1"/>
          </p:cNvSpPr>
          <p:nvPr>
            <p:ph type="title"/>
          </p:nvPr>
        </p:nvSpPr>
        <p:spPr/>
        <p:txBody>
          <a:bodyPr/>
          <a:lstStyle/>
          <a:p>
            <a:r>
              <a:rPr lang="en-US"/>
              <a:t>Possible realizations</a:t>
            </a:r>
          </a:p>
        </p:txBody>
      </p:sp>
      <p:sp>
        <p:nvSpPr>
          <p:cNvPr id="3" name="Content Placeholder 2">
            <a:extLst>
              <a:ext uri="{FF2B5EF4-FFF2-40B4-BE49-F238E27FC236}">
                <a16:creationId xmlns:a16="http://schemas.microsoft.com/office/drawing/2014/main" id="{9CFEA400-91E3-EB36-EAF7-6D6A5B53F06A}"/>
              </a:ext>
            </a:extLst>
          </p:cNvPr>
          <p:cNvSpPr>
            <a:spLocks noGrp="1"/>
          </p:cNvSpPr>
          <p:nvPr>
            <p:ph idx="1"/>
          </p:nvPr>
        </p:nvSpPr>
        <p:spPr/>
        <p:txBody>
          <a:bodyPr/>
          <a:lstStyle/>
          <a:p>
            <a:pPr marL="0" indent="0">
              <a:buNone/>
            </a:pPr>
            <a:r>
              <a:rPr lang="en-US"/>
              <a:t>Two types of realizations are possible</a:t>
            </a:r>
          </a:p>
          <a:p>
            <a:r>
              <a:rPr lang="en-US"/>
              <a:t>Analog</a:t>
            </a:r>
          </a:p>
          <a:p>
            <a:r>
              <a:rPr lang="en-US"/>
              <a:t>Discrete</a:t>
            </a:r>
          </a:p>
        </p:txBody>
      </p:sp>
    </p:spTree>
    <p:extLst>
      <p:ext uri="{BB962C8B-B14F-4D97-AF65-F5344CB8AC3E}">
        <p14:creationId xmlns:p14="http://schemas.microsoft.com/office/powerpoint/2010/main" val="2189525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64B7FE-FC73-3D95-C486-AFA1CEC32EE4}"/>
              </a:ext>
            </a:extLst>
          </p:cNvPr>
          <p:cNvSpPr>
            <a:spLocks noGrp="1"/>
          </p:cNvSpPr>
          <p:nvPr>
            <p:ph type="title"/>
          </p:nvPr>
        </p:nvSpPr>
        <p:spPr/>
        <p:txBody>
          <a:bodyPr/>
          <a:lstStyle/>
          <a:p>
            <a:r>
              <a:rPr lang="en-US"/>
              <a:t>Implementation of the z-transform</a:t>
            </a:r>
          </a:p>
        </p:txBody>
      </p:sp>
      <p:sp>
        <p:nvSpPr>
          <p:cNvPr id="3" name="Content Placeholder 2">
            <a:extLst>
              <a:ext uri="{FF2B5EF4-FFF2-40B4-BE49-F238E27FC236}">
                <a16:creationId xmlns:a16="http://schemas.microsoft.com/office/drawing/2014/main" id="{61B66F9F-9003-B737-3BA8-AE5F3C7F89AC}"/>
              </a:ext>
            </a:extLst>
          </p:cNvPr>
          <p:cNvSpPr>
            <a:spLocks noGrp="1"/>
          </p:cNvSpPr>
          <p:nvPr>
            <p:ph idx="1"/>
          </p:nvPr>
        </p:nvSpPr>
        <p:spPr/>
        <p:txBody>
          <a:bodyPr/>
          <a:lstStyle/>
          <a:p>
            <a:r>
              <a:rPr lang="en-US"/>
              <a:t>Using z-transform the integral part of a PID controller can be written as:</a:t>
            </a:r>
          </a:p>
          <a:p>
            <a:pPr marL="0" indent="0">
              <a:buNone/>
            </a:pPr>
            <a:endParaRPr lang="en-US"/>
          </a:p>
          <a:p>
            <a:pPr marL="0" indent="0">
              <a:buNone/>
            </a:pPr>
            <a:endParaRPr lang="en-US"/>
          </a:p>
          <a:p>
            <a:r>
              <a:rPr lang="en-US"/>
              <a:t>In a similar way, we get the following equation for the derivative part:</a:t>
            </a:r>
          </a:p>
          <a:p>
            <a:pPr marL="0" indent="0">
              <a:buNone/>
            </a:pPr>
            <a:endParaRPr lang="en-US"/>
          </a:p>
        </p:txBody>
      </p:sp>
      <p:pic>
        <p:nvPicPr>
          <p:cNvPr id="5" name="Picture 4">
            <a:extLst>
              <a:ext uri="{FF2B5EF4-FFF2-40B4-BE49-F238E27FC236}">
                <a16:creationId xmlns:a16="http://schemas.microsoft.com/office/drawing/2014/main" id="{782CBA7A-F119-8324-F274-8A501013675C}"/>
              </a:ext>
            </a:extLst>
          </p:cNvPr>
          <p:cNvPicPr>
            <a:picLocks noChangeAspect="1"/>
          </p:cNvPicPr>
          <p:nvPr/>
        </p:nvPicPr>
        <p:blipFill>
          <a:blip r:embed="rId2"/>
          <a:stretch>
            <a:fillRect/>
          </a:stretch>
        </p:blipFill>
        <p:spPr>
          <a:xfrm>
            <a:off x="1135416" y="2705777"/>
            <a:ext cx="10234437" cy="778477"/>
          </a:xfrm>
          <a:prstGeom prst="rect">
            <a:avLst/>
          </a:prstGeom>
        </p:spPr>
      </p:pic>
      <p:pic>
        <p:nvPicPr>
          <p:cNvPr id="7" name="Picture 6">
            <a:extLst>
              <a:ext uri="{FF2B5EF4-FFF2-40B4-BE49-F238E27FC236}">
                <a16:creationId xmlns:a16="http://schemas.microsoft.com/office/drawing/2014/main" id="{40A0E9CA-F8E0-2F90-B9FF-520150FA90A0}"/>
              </a:ext>
            </a:extLst>
          </p:cNvPr>
          <p:cNvPicPr>
            <a:picLocks noChangeAspect="1"/>
          </p:cNvPicPr>
          <p:nvPr/>
        </p:nvPicPr>
        <p:blipFill>
          <a:blip r:embed="rId3"/>
          <a:stretch>
            <a:fillRect/>
          </a:stretch>
        </p:blipFill>
        <p:spPr>
          <a:xfrm>
            <a:off x="1073595" y="4395194"/>
            <a:ext cx="4135452" cy="979332"/>
          </a:xfrm>
          <a:prstGeom prst="rect">
            <a:avLst/>
          </a:prstGeom>
        </p:spPr>
      </p:pic>
    </p:spTree>
    <p:extLst>
      <p:ext uri="{BB962C8B-B14F-4D97-AF65-F5344CB8AC3E}">
        <p14:creationId xmlns:p14="http://schemas.microsoft.com/office/powerpoint/2010/main" val="1570386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F63163-1490-7D71-D133-C110559D6BC3}"/>
              </a:ext>
            </a:extLst>
          </p:cNvPr>
          <p:cNvSpPr>
            <a:spLocks noGrp="1"/>
          </p:cNvSpPr>
          <p:nvPr>
            <p:ph type="title"/>
          </p:nvPr>
        </p:nvSpPr>
        <p:spPr/>
        <p:txBody>
          <a:bodyPr/>
          <a:lstStyle/>
          <a:p>
            <a:r>
              <a:rPr lang="en-US"/>
              <a:t>PID control algorithm (z-transform version)</a:t>
            </a:r>
          </a:p>
        </p:txBody>
      </p:sp>
      <p:pic>
        <p:nvPicPr>
          <p:cNvPr id="5" name="Content Placeholder 4">
            <a:extLst>
              <a:ext uri="{FF2B5EF4-FFF2-40B4-BE49-F238E27FC236}">
                <a16:creationId xmlns:a16="http://schemas.microsoft.com/office/drawing/2014/main" id="{137E4E1C-0F16-6E5D-BB83-2A387ED6EDAB}"/>
              </a:ext>
            </a:extLst>
          </p:cNvPr>
          <p:cNvPicPr>
            <a:picLocks noGrp="1" noChangeAspect="1"/>
          </p:cNvPicPr>
          <p:nvPr>
            <p:ph idx="1"/>
          </p:nvPr>
        </p:nvPicPr>
        <p:blipFill>
          <a:blip r:embed="rId2"/>
          <a:stretch>
            <a:fillRect/>
          </a:stretch>
        </p:blipFill>
        <p:spPr>
          <a:xfrm>
            <a:off x="885870" y="2965665"/>
            <a:ext cx="10515600" cy="1412543"/>
          </a:xfrm>
        </p:spPr>
      </p:pic>
    </p:spTree>
    <p:extLst>
      <p:ext uri="{BB962C8B-B14F-4D97-AF65-F5344CB8AC3E}">
        <p14:creationId xmlns:p14="http://schemas.microsoft.com/office/powerpoint/2010/main" val="2469021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994D0E-1540-FC69-916A-3BDA6C5F60A2}"/>
              </a:ext>
            </a:extLst>
          </p:cNvPr>
          <p:cNvSpPr>
            <a:spLocks noGrp="1"/>
          </p:cNvSpPr>
          <p:nvPr>
            <p:ph type="title"/>
          </p:nvPr>
        </p:nvSpPr>
        <p:spPr/>
        <p:txBody>
          <a:bodyPr/>
          <a:lstStyle/>
          <a:p>
            <a:r>
              <a:rPr lang="en-US"/>
              <a:t>Analog realization</a:t>
            </a:r>
          </a:p>
        </p:txBody>
      </p:sp>
      <p:sp>
        <p:nvSpPr>
          <p:cNvPr id="3" name="Content Placeholder 2">
            <a:extLst>
              <a:ext uri="{FF2B5EF4-FFF2-40B4-BE49-F238E27FC236}">
                <a16:creationId xmlns:a16="http://schemas.microsoft.com/office/drawing/2014/main" id="{EBF17FC4-44CC-76B7-8437-8C7A25D7952D}"/>
              </a:ext>
            </a:extLst>
          </p:cNvPr>
          <p:cNvSpPr>
            <a:spLocks noGrp="1"/>
          </p:cNvSpPr>
          <p:nvPr>
            <p:ph idx="1"/>
          </p:nvPr>
        </p:nvSpPr>
        <p:spPr/>
        <p:txBody>
          <a:bodyPr/>
          <a:lstStyle/>
          <a:p>
            <a:r>
              <a:rPr lang="en-US"/>
              <a:t>Closely related to feedback control theory, especially at introductory level</a:t>
            </a:r>
          </a:p>
          <a:p>
            <a:r>
              <a:rPr lang="en-US"/>
              <a:t>Seldom encountered in real environment</a:t>
            </a:r>
          </a:p>
          <a:p>
            <a:r>
              <a:rPr lang="en-US"/>
              <a:t>The main building block is operational amplifier</a:t>
            </a:r>
          </a:p>
        </p:txBody>
      </p:sp>
    </p:spTree>
    <p:extLst>
      <p:ext uri="{BB962C8B-B14F-4D97-AF65-F5344CB8AC3E}">
        <p14:creationId xmlns:p14="http://schemas.microsoft.com/office/powerpoint/2010/main" val="2558999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111B8D-D122-6BE8-98C5-6EE2E0FA2E46}"/>
              </a:ext>
            </a:extLst>
          </p:cNvPr>
          <p:cNvSpPr>
            <a:spLocks noGrp="1"/>
          </p:cNvSpPr>
          <p:nvPr>
            <p:ph type="title"/>
          </p:nvPr>
        </p:nvSpPr>
        <p:spPr/>
        <p:txBody>
          <a:bodyPr/>
          <a:lstStyle/>
          <a:p>
            <a:r>
              <a:rPr lang="en-US"/>
              <a:t>Operational amplifier</a:t>
            </a:r>
          </a:p>
        </p:txBody>
      </p:sp>
      <p:sp>
        <p:nvSpPr>
          <p:cNvPr id="3" name="Content Placeholder 2">
            <a:extLst>
              <a:ext uri="{FF2B5EF4-FFF2-40B4-BE49-F238E27FC236}">
                <a16:creationId xmlns:a16="http://schemas.microsoft.com/office/drawing/2014/main" id="{97958F90-61BF-C993-C37E-C83AB731C229}"/>
              </a:ext>
            </a:extLst>
          </p:cNvPr>
          <p:cNvSpPr>
            <a:spLocks noGrp="1"/>
          </p:cNvSpPr>
          <p:nvPr>
            <p:ph idx="1"/>
          </p:nvPr>
        </p:nvSpPr>
        <p:spPr/>
        <p:txBody>
          <a:bodyPr/>
          <a:lstStyle/>
          <a:p>
            <a:endParaRPr lang="en-US"/>
          </a:p>
          <a:p>
            <a:endParaRPr lang="en-US"/>
          </a:p>
          <a:p>
            <a:endParaRPr lang="en-US"/>
          </a:p>
          <a:p>
            <a:endParaRPr lang="en-US"/>
          </a:p>
          <a:p>
            <a:endParaRPr lang="en-US"/>
          </a:p>
          <a:p>
            <a:endParaRPr lang="en-US"/>
          </a:p>
          <a:p>
            <a:endParaRPr lang="en-US"/>
          </a:p>
          <a:p>
            <a:r>
              <a:rPr lang="en-US"/>
              <a:t>Transfer function:    </a:t>
            </a:r>
          </a:p>
        </p:txBody>
      </p:sp>
      <p:pic>
        <p:nvPicPr>
          <p:cNvPr id="5" name="Picture 4">
            <a:extLst>
              <a:ext uri="{FF2B5EF4-FFF2-40B4-BE49-F238E27FC236}">
                <a16:creationId xmlns:a16="http://schemas.microsoft.com/office/drawing/2014/main" id="{819D71AD-558A-E881-9156-0785955A5BD9}"/>
              </a:ext>
            </a:extLst>
          </p:cNvPr>
          <p:cNvPicPr>
            <a:picLocks noChangeAspect="1"/>
          </p:cNvPicPr>
          <p:nvPr/>
        </p:nvPicPr>
        <p:blipFill>
          <a:blip r:embed="rId2"/>
          <a:stretch>
            <a:fillRect/>
          </a:stretch>
        </p:blipFill>
        <p:spPr>
          <a:xfrm>
            <a:off x="547846" y="1825625"/>
            <a:ext cx="4221097" cy="2959120"/>
          </a:xfrm>
          <a:prstGeom prst="rect">
            <a:avLst/>
          </a:prstGeom>
        </p:spPr>
      </p:pic>
      <p:pic>
        <p:nvPicPr>
          <p:cNvPr id="7" name="Picture 6">
            <a:extLst>
              <a:ext uri="{FF2B5EF4-FFF2-40B4-BE49-F238E27FC236}">
                <a16:creationId xmlns:a16="http://schemas.microsoft.com/office/drawing/2014/main" id="{E40E16DB-8FC0-B39E-0E51-7A0B9C6FB59B}"/>
              </a:ext>
            </a:extLst>
          </p:cNvPr>
          <p:cNvPicPr>
            <a:picLocks noChangeAspect="1"/>
          </p:cNvPicPr>
          <p:nvPr/>
        </p:nvPicPr>
        <p:blipFill>
          <a:blip r:embed="rId3"/>
          <a:stretch>
            <a:fillRect/>
          </a:stretch>
        </p:blipFill>
        <p:spPr>
          <a:xfrm>
            <a:off x="3872070" y="5334700"/>
            <a:ext cx="3230781" cy="642915"/>
          </a:xfrm>
          <a:prstGeom prst="rect">
            <a:avLst/>
          </a:prstGeom>
        </p:spPr>
      </p:pic>
    </p:spTree>
    <p:extLst>
      <p:ext uri="{BB962C8B-B14F-4D97-AF65-F5344CB8AC3E}">
        <p14:creationId xmlns:p14="http://schemas.microsoft.com/office/powerpoint/2010/main" val="22252752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D0458C-15AA-3D44-C773-92BBA2920005}"/>
              </a:ext>
            </a:extLst>
          </p:cNvPr>
          <p:cNvSpPr>
            <a:spLocks noGrp="1"/>
          </p:cNvSpPr>
          <p:nvPr>
            <p:ph type="title"/>
          </p:nvPr>
        </p:nvSpPr>
        <p:spPr/>
        <p:txBody>
          <a:bodyPr/>
          <a:lstStyle/>
          <a:p>
            <a:r>
              <a:rPr lang="en-US"/>
              <a:t>Operational amplifier properties</a:t>
            </a:r>
          </a:p>
        </p:txBody>
      </p:sp>
      <p:sp>
        <p:nvSpPr>
          <p:cNvPr id="3" name="Content Placeholder 2">
            <a:extLst>
              <a:ext uri="{FF2B5EF4-FFF2-40B4-BE49-F238E27FC236}">
                <a16:creationId xmlns:a16="http://schemas.microsoft.com/office/drawing/2014/main" id="{DA2B431A-C8B3-5529-ACC4-EA344C5A445C}"/>
              </a:ext>
            </a:extLst>
          </p:cNvPr>
          <p:cNvSpPr>
            <a:spLocks noGrp="1"/>
          </p:cNvSpPr>
          <p:nvPr>
            <p:ph idx="1"/>
          </p:nvPr>
        </p:nvSpPr>
        <p:spPr/>
        <p:txBody>
          <a:bodyPr/>
          <a:lstStyle/>
          <a:p>
            <a:pPr marL="0" indent="0">
              <a:buNone/>
            </a:pPr>
            <a:r>
              <a:rPr lang="en-US"/>
              <a:t>The main properties of operational amplifier:</a:t>
            </a:r>
          </a:p>
          <a:p>
            <a:r>
              <a:rPr lang="en-US"/>
              <a:t>Very high amplification: A ≥ 10</a:t>
            </a:r>
            <a:r>
              <a:rPr lang="en-US" baseline="30000"/>
              <a:t>5</a:t>
            </a:r>
            <a:r>
              <a:rPr lang="en-US"/>
              <a:t>+</a:t>
            </a:r>
          </a:p>
          <a:p>
            <a:r>
              <a:rPr lang="en-US"/>
              <a:t>Very high input resistance: R</a:t>
            </a:r>
            <a:r>
              <a:rPr lang="en-US" baseline="-25000"/>
              <a:t>i</a:t>
            </a:r>
            <a:r>
              <a:rPr lang="en-US"/>
              <a:t> &gt; 1MΩ</a:t>
            </a:r>
          </a:p>
          <a:p>
            <a:r>
              <a:rPr lang="en-US"/>
              <a:t>Low output resistance: R</a:t>
            </a:r>
            <a:r>
              <a:rPr lang="en-US" baseline="-25000"/>
              <a:t>o</a:t>
            </a:r>
            <a:r>
              <a:rPr lang="en-US"/>
              <a:t> = 50 − 75Ω</a:t>
            </a:r>
          </a:p>
        </p:txBody>
      </p:sp>
    </p:spTree>
    <p:extLst>
      <p:ext uri="{BB962C8B-B14F-4D97-AF65-F5344CB8AC3E}">
        <p14:creationId xmlns:p14="http://schemas.microsoft.com/office/powerpoint/2010/main" val="24689592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66532-9B84-3A5C-9FF6-74CA3D1BE462}"/>
              </a:ext>
            </a:extLst>
          </p:cNvPr>
          <p:cNvSpPr>
            <a:spLocks noGrp="1"/>
          </p:cNvSpPr>
          <p:nvPr>
            <p:ph type="title"/>
          </p:nvPr>
        </p:nvSpPr>
        <p:spPr/>
        <p:txBody>
          <a:bodyPr/>
          <a:lstStyle/>
          <a:p>
            <a:r>
              <a:rPr lang="en-US"/>
              <a:t>Assumptions when configuration with feedback is being used</a:t>
            </a:r>
          </a:p>
        </p:txBody>
      </p:sp>
      <p:sp>
        <p:nvSpPr>
          <p:cNvPr id="3" name="Content Placeholder 2">
            <a:extLst>
              <a:ext uri="{FF2B5EF4-FFF2-40B4-BE49-F238E27FC236}">
                <a16:creationId xmlns:a16="http://schemas.microsoft.com/office/drawing/2014/main" id="{99932DEA-3900-8B50-483A-51BA0B41C2DE}"/>
              </a:ext>
            </a:extLst>
          </p:cNvPr>
          <p:cNvSpPr>
            <a:spLocks noGrp="1"/>
          </p:cNvSpPr>
          <p:nvPr>
            <p:ph idx="1"/>
          </p:nvPr>
        </p:nvSpPr>
        <p:spPr/>
        <p:txBody>
          <a:bodyPr/>
          <a:lstStyle/>
          <a:p>
            <a:r>
              <a:rPr lang="en-US"/>
              <a:t>The input voltages are equal</a:t>
            </a:r>
          </a:p>
          <a:p>
            <a:r>
              <a:rPr lang="en-US"/>
              <a:t>The input current is equal to zero.</a:t>
            </a:r>
          </a:p>
          <a:p>
            <a:r>
              <a:rPr lang="en-US"/>
              <a:t>The output resistance is equal to zero (the most problematic assumption)</a:t>
            </a:r>
          </a:p>
        </p:txBody>
      </p:sp>
    </p:spTree>
    <p:extLst>
      <p:ext uri="{BB962C8B-B14F-4D97-AF65-F5344CB8AC3E}">
        <p14:creationId xmlns:p14="http://schemas.microsoft.com/office/powerpoint/2010/main" val="6225066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6F8CCC-1460-1AEF-FB36-31479B3AE9B2}"/>
              </a:ext>
            </a:extLst>
          </p:cNvPr>
          <p:cNvSpPr>
            <a:spLocks noGrp="1"/>
          </p:cNvSpPr>
          <p:nvPr>
            <p:ph type="title"/>
          </p:nvPr>
        </p:nvSpPr>
        <p:spPr/>
        <p:txBody>
          <a:bodyPr/>
          <a:lstStyle/>
          <a:p>
            <a:r>
              <a:rPr lang="en-US"/>
              <a:t>Circuits needed to implement  PID controller</a:t>
            </a:r>
          </a:p>
        </p:txBody>
      </p:sp>
      <p:sp>
        <p:nvSpPr>
          <p:cNvPr id="3" name="Content Placeholder 2">
            <a:extLst>
              <a:ext uri="{FF2B5EF4-FFF2-40B4-BE49-F238E27FC236}">
                <a16:creationId xmlns:a16="http://schemas.microsoft.com/office/drawing/2014/main" id="{3CBBF45A-3F2E-C3DB-CDF2-A59816E37FCF}"/>
              </a:ext>
            </a:extLst>
          </p:cNvPr>
          <p:cNvSpPr>
            <a:spLocks noGrp="1"/>
          </p:cNvSpPr>
          <p:nvPr>
            <p:ph idx="1"/>
          </p:nvPr>
        </p:nvSpPr>
        <p:spPr/>
        <p:txBody>
          <a:bodyPr/>
          <a:lstStyle/>
          <a:p>
            <a:pPr marL="0" indent="0">
              <a:buNone/>
            </a:pPr>
            <a:r>
              <a:rPr lang="en-US"/>
              <a:t>In order to implement a PID controller the following subsytems are needed:</a:t>
            </a:r>
          </a:p>
          <a:p>
            <a:r>
              <a:rPr lang="en-US"/>
              <a:t>Inverting amplifier</a:t>
            </a:r>
          </a:p>
          <a:p>
            <a:r>
              <a:rPr lang="en-US"/>
              <a:t>Summing amplifier</a:t>
            </a:r>
          </a:p>
          <a:p>
            <a:r>
              <a:rPr lang="en-US"/>
              <a:t>Integrator</a:t>
            </a:r>
          </a:p>
          <a:p>
            <a:r>
              <a:rPr lang="en-US"/>
              <a:t>Differentiator</a:t>
            </a:r>
          </a:p>
          <a:p>
            <a:endParaRPr lang="en-US"/>
          </a:p>
        </p:txBody>
      </p:sp>
    </p:spTree>
    <p:extLst>
      <p:ext uri="{BB962C8B-B14F-4D97-AF65-F5344CB8AC3E}">
        <p14:creationId xmlns:p14="http://schemas.microsoft.com/office/powerpoint/2010/main" val="39538781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86D66B-AB8F-C845-F253-D26A88299DFC}"/>
              </a:ext>
            </a:extLst>
          </p:cNvPr>
          <p:cNvSpPr>
            <a:spLocks noGrp="1"/>
          </p:cNvSpPr>
          <p:nvPr>
            <p:ph type="title"/>
          </p:nvPr>
        </p:nvSpPr>
        <p:spPr/>
        <p:txBody>
          <a:bodyPr/>
          <a:lstStyle/>
          <a:p>
            <a:r>
              <a:rPr lang="en-US"/>
              <a:t>Inverting amplifier</a:t>
            </a:r>
          </a:p>
        </p:txBody>
      </p:sp>
      <p:pic>
        <p:nvPicPr>
          <p:cNvPr id="5" name="Content Placeholder 4">
            <a:extLst>
              <a:ext uri="{FF2B5EF4-FFF2-40B4-BE49-F238E27FC236}">
                <a16:creationId xmlns:a16="http://schemas.microsoft.com/office/drawing/2014/main" id="{5553B65D-BE64-E125-02D9-863C3CC3593F}"/>
              </a:ext>
            </a:extLst>
          </p:cNvPr>
          <p:cNvPicPr>
            <a:picLocks noGrp="1" noChangeAspect="1"/>
          </p:cNvPicPr>
          <p:nvPr>
            <p:ph idx="1"/>
          </p:nvPr>
        </p:nvPicPr>
        <p:blipFill>
          <a:blip r:embed="rId2"/>
          <a:stretch>
            <a:fillRect/>
          </a:stretch>
        </p:blipFill>
        <p:spPr>
          <a:xfrm>
            <a:off x="1105450" y="1860295"/>
            <a:ext cx="6066740" cy="2869070"/>
          </a:xfrm>
        </p:spPr>
      </p:pic>
      <p:pic>
        <p:nvPicPr>
          <p:cNvPr id="7" name="Picture 6">
            <a:extLst>
              <a:ext uri="{FF2B5EF4-FFF2-40B4-BE49-F238E27FC236}">
                <a16:creationId xmlns:a16="http://schemas.microsoft.com/office/drawing/2014/main" id="{22D9DF99-9BFB-FB14-5444-4A587827D3D4}"/>
              </a:ext>
            </a:extLst>
          </p:cNvPr>
          <p:cNvPicPr>
            <a:picLocks noChangeAspect="1"/>
          </p:cNvPicPr>
          <p:nvPr/>
        </p:nvPicPr>
        <p:blipFill>
          <a:blip r:embed="rId3"/>
          <a:stretch>
            <a:fillRect/>
          </a:stretch>
        </p:blipFill>
        <p:spPr>
          <a:xfrm>
            <a:off x="1159108" y="5388195"/>
            <a:ext cx="4895000" cy="809992"/>
          </a:xfrm>
          <a:prstGeom prst="rect">
            <a:avLst/>
          </a:prstGeom>
        </p:spPr>
      </p:pic>
    </p:spTree>
    <p:extLst>
      <p:ext uri="{BB962C8B-B14F-4D97-AF65-F5344CB8AC3E}">
        <p14:creationId xmlns:p14="http://schemas.microsoft.com/office/powerpoint/2010/main" val="8955458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02D800-FB61-D2EE-D748-A2C9C0F8B105}"/>
              </a:ext>
            </a:extLst>
          </p:cNvPr>
          <p:cNvSpPr>
            <a:spLocks noGrp="1"/>
          </p:cNvSpPr>
          <p:nvPr>
            <p:ph type="title"/>
          </p:nvPr>
        </p:nvSpPr>
        <p:spPr/>
        <p:txBody>
          <a:bodyPr/>
          <a:lstStyle/>
          <a:p>
            <a:r>
              <a:rPr lang="en-US"/>
              <a:t>Summing amplifier</a:t>
            </a:r>
          </a:p>
        </p:txBody>
      </p:sp>
      <p:pic>
        <p:nvPicPr>
          <p:cNvPr id="5" name="Content Placeholder 4">
            <a:extLst>
              <a:ext uri="{FF2B5EF4-FFF2-40B4-BE49-F238E27FC236}">
                <a16:creationId xmlns:a16="http://schemas.microsoft.com/office/drawing/2014/main" id="{B95ADAB9-A21D-95FB-779F-11A9C09F7B6C}"/>
              </a:ext>
            </a:extLst>
          </p:cNvPr>
          <p:cNvPicPr>
            <a:picLocks noGrp="1" noChangeAspect="1"/>
          </p:cNvPicPr>
          <p:nvPr>
            <p:ph idx="1"/>
          </p:nvPr>
        </p:nvPicPr>
        <p:blipFill>
          <a:blip r:embed="rId2"/>
          <a:stretch>
            <a:fillRect/>
          </a:stretch>
        </p:blipFill>
        <p:spPr>
          <a:xfrm>
            <a:off x="721192" y="1339662"/>
            <a:ext cx="6703523" cy="4351338"/>
          </a:xfrm>
        </p:spPr>
      </p:pic>
      <p:pic>
        <p:nvPicPr>
          <p:cNvPr id="7" name="Picture 6">
            <a:extLst>
              <a:ext uri="{FF2B5EF4-FFF2-40B4-BE49-F238E27FC236}">
                <a16:creationId xmlns:a16="http://schemas.microsoft.com/office/drawing/2014/main" id="{4349507A-8702-A940-46E0-DB440689D781}"/>
              </a:ext>
            </a:extLst>
          </p:cNvPr>
          <p:cNvPicPr>
            <a:picLocks noChangeAspect="1"/>
          </p:cNvPicPr>
          <p:nvPr/>
        </p:nvPicPr>
        <p:blipFill>
          <a:blip r:embed="rId3"/>
          <a:stretch>
            <a:fillRect/>
          </a:stretch>
        </p:blipFill>
        <p:spPr>
          <a:xfrm>
            <a:off x="650049" y="5894398"/>
            <a:ext cx="11358494" cy="925987"/>
          </a:xfrm>
          <a:prstGeom prst="rect">
            <a:avLst/>
          </a:prstGeom>
        </p:spPr>
      </p:pic>
    </p:spTree>
    <p:extLst>
      <p:ext uri="{BB962C8B-B14F-4D97-AF65-F5344CB8AC3E}">
        <p14:creationId xmlns:p14="http://schemas.microsoft.com/office/powerpoint/2010/main" val="1875823570"/>
      </p:ext>
    </p:extLst>
  </p:cSld>
  <p:clrMapOvr>
    <a:masterClrMapping/>
  </p:clrMapOvr>
</p:sld>
</file>

<file path=ppt/theme/theme1.xml><?xml version="1.0" encoding="utf-8"?>
<a:theme xmlns:a="http://schemas.openxmlformats.org/drawingml/2006/main" name="BLISS predavanja">
  <a:themeElements>
    <a:clrScheme name="Po meri 4">
      <a:dk1>
        <a:sysClr val="windowText" lastClr="000000"/>
      </a:dk1>
      <a:lt1>
        <a:sysClr val="window" lastClr="FFFFFF"/>
      </a:lt1>
      <a:dk2>
        <a:srgbClr val="17406D"/>
      </a:dk2>
      <a:lt2>
        <a:srgbClr val="DBEFF9"/>
      </a:lt2>
      <a:accent1>
        <a:srgbClr val="0F6FC6"/>
      </a:accent1>
      <a:accent2>
        <a:srgbClr val="009DD9"/>
      </a:accent2>
      <a:accent3>
        <a:srgbClr val="0BD0D9"/>
      </a:accent3>
      <a:accent4>
        <a:srgbClr val="4FCEFF"/>
      </a:accent4>
      <a:accent5>
        <a:srgbClr val="89DEFF"/>
      </a:accent5>
      <a:accent6>
        <a:srgbClr val="59A9F2"/>
      </a:accent6>
      <a:hlink>
        <a:srgbClr val="F49100"/>
      </a:hlink>
      <a:folHlink>
        <a:srgbClr val="85DFD0"/>
      </a:folHlink>
    </a:clrScheme>
    <a:fontScheme name="Gladko">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ladko">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BLISS predavanja" id="{32245E5B-3250-4407-8011-2883933BA615}" vid="{C0256519-9CCD-4821-A8A3-02F1E2B457AA}"/>
    </a:ext>
  </a:extLst>
</a:theme>
</file>

<file path=docProps/app.xml><?xml version="1.0" encoding="utf-8"?>
<Properties xmlns="http://schemas.openxmlformats.org/officeDocument/2006/extended-properties" xmlns:vt="http://schemas.openxmlformats.org/officeDocument/2006/docPropsVTypes">
  <Template>BLISS predavanja</Template>
  <TotalTime>55</TotalTime>
  <Words>409</Words>
  <Application>Microsoft Office PowerPoint</Application>
  <PresentationFormat>Widescreen</PresentationFormat>
  <Paragraphs>63</Paragraphs>
  <Slides>21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Trebuchet MS</vt:lpstr>
      <vt:lpstr>Wingdings 3</vt:lpstr>
      <vt:lpstr>BLISS predavanja</vt:lpstr>
      <vt:lpstr>Realization of a PID controller</vt:lpstr>
      <vt:lpstr>Possible realizations</vt:lpstr>
      <vt:lpstr>Analog realization</vt:lpstr>
      <vt:lpstr>Operational amplifier</vt:lpstr>
      <vt:lpstr>Operational amplifier properties</vt:lpstr>
      <vt:lpstr>Assumptions when configuration with feedback is being used</vt:lpstr>
      <vt:lpstr>Circuits needed to implement  PID controller</vt:lpstr>
      <vt:lpstr>Inverting amplifier</vt:lpstr>
      <vt:lpstr>Summing amplifier</vt:lpstr>
      <vt:lpstr>Integrator</vt:lpstr>
      <vt:lpstr>Differentiator</vt:lpstr>
      <vt:lpstr>PID (analog version)</vt:lpstr>
      <vt:lpstr>Digital (discrete) realization</vt:lpstr>
      <vt:lpstr>Discrete components</vt:lpstr>
      <vt:lpstr>Proportional component</vt:lpstr>
      <vt:lpstr>Integral component (1)</vt:lpstr>
      <vt:lpstr>Inegral component (2)</vt:lpstr>
      <vt:lpstr>Derivative component</vt:lpstr>
      <vt:lpstr>The z-transform</vt:lpstr>
      <vt:lpstr>Implementation of the z-transform</vt:lpstr>
      <vt:lpstr>PID control algorithm (z-transform version)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Realization of a PID controller</dc:title>
  <dc:creator>ppodrzaj@outlook.com</dc:creator>
  <cp:lastModifiedBy>Antonio Maffei</cp:lastModifiedBy>
  <cp:revision>4</cp:revision>
  <dcterms:created xsi:type="dcterms:W3CDTF">2024-06-20T12:34:15Z</dcterms:created>
  <dcterms:modified xsi:type="dcterms:W3CDTF">2025-04-25T10:46:48Z</dcterms:modified>
</cp:coreProperties>
</file>