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2EDF09-7FC7-4A55-8EB9-6F689E4645E0}" v="1" dt="2025-04-25T10:46:32.5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54" y="6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io Maffei" userId="a119a52e-8f4f-40e6-be0f-4e5f9ee8d680" providerId="ADAL" clId="{882EDF09-7FC7-4A55-8EB9-6F689E4645E0}"/>
    <pc:docChg chg="modSld">
      <pc:chgData name="Antonio Maffei" userId="a119a52e-8f4f-40e6-be0f-4e5f9ee8d680" providerId="ADAL" clId="{882EDF09-7FC7-4A55-8EB9-6F689E4645E0}" dt="2025-04-25T10:46:36.015" v="1" actId="1076"/>
      <pc:docMkLst>
        <pc:docMk/>
      </pc:docMkLst>
      <pc:sldChg chg="addSp modSp mod">
        <pc:chgData name="Antonio Maffei" userId="a119a52e-8f4f-40e6-be0f-4e5f9ee8d680" providerId="ADAL" clId="{882EDF09-7FC7-4A55-8EB9-6F689E4645E0}" dt="2025-04-25T10:46:36.015" v="1" actId="1076"/>
        <pc:sldMkLst>
          <pc:docMk/>
          <pc:sldMk cId="2146745802" sldId="256"/>
        </pc:sldMkLst>
        <pc:spChg chg="add mod">
          <ac:chgData name="Antonio Maffei" userId="a119a52e-8f4f-40e6-be0f-4e5f9ee8d680" providerId="ADAL" clId="{882EDF09-7FC7-4A55-8EB9-6F689E4645E0}" dt="2025-04-25T10:46:36.015" v="1" actId="1076"/>
          <ac:spMkLst>
            <pc:docMk/>
            <pc:sldMk cId="2146745802" sldId="256"/>
            <ac:spMk id="3" creationId="{EA19D41B-5CFF-FE75-B64F-229B1DB12299}"/>
          </ac:spMkLst>
        </pc:sp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Naslovni diapozitiv">
    <p:spTree>
      <p:nvGrpSpPr>
        <p:cNvPr id="1" name=""/>
        <p:cNvGrpSpPr/>
        <p:nvPr/>
      </p:nvGrpSpPr>
      <p:grpSpPr>
        <a:xfrm>
          <a:off x="0" y="0"/>
          <a:ext cx="0" cy="0"/>
          <a:chOff x="0" y="0"/>
          <a:chExt cx="0" cy="0"/>
        </a:xfrm>
      </p:grpSpPr>
      <p:grpSp>
        <p:nvGrpSpPr>
          <p:cNvPr id="7" name="Group 6"/>
          <p:cNvGrpSpPr/>
          <p:nvPr/>
        </p:nvGrpSpPr>
        <p:grpSpPr>
          <a:xfrm>
            <a:off x="1" y="-8467"/>
            <a:ext cx="12192000" cy="6874934"/>
            <a:chOff x="0" y="-8467"/>
            <a:chExt cx="12336151" cy="6874934"/>
          </a:xfrm>
        </p:grpSpPr>
        <p:sp>
          <p:nvSpPr>
            <p:cNvPr id="26" name="Rectangle 25"/>
            <p:cNvSpPr/>
            <p:nvPr/>
          </p:nvSpPr>
          <p:spPr>
            <a:xfrm>
              <a:off x="10746123" y="0"/>
              <a:ext cx="159002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rgbClr val="17B3F9">
                <a:alpha val="52000"/>
              </a:srgb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7" name="Isosceles Triangle 26"/>
            <p:cNvSpPr/>
            <p:nvPr/>
          </p:nvSpPr>
          <p:spPr>
            <a:xfrm>
              <a:off x="8932333" y="3048000"/>
              <a:ext cx="3384581" cy="3810000"/>
            </a:xfrm>
            <a:prstGeom prst="triangle">
              <a:avLst>
                <a:gd name="adj" fmla="val 100000"/>
              </a:avLst>
            </a:prstGeom>
            <a:solidFill>
              <a:schemeClr val="accent1">
                <a:lumMod val="20000"/>
                <a:lumOff val="80000"/>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9" name="Rectangle 28"/>
            <p:cNvSpPr/>
            <p:nvPr/>
          </p:nvSpPr>
          <p:spPr>
            <a:xfrm>
              <a:off x="10898730" y="-8467"/>
              <a:ext cx="1437420"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8" y="-8467"/>
              <a:ext cx="1397151"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5" y="3589867"/>
              <a:ext cx="1945248"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rgbClr val="47B8E4"/>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1104900"/>
            <a:ext cx="7766936" cy="1786639"/>
          </a:xfrm>
          <a:ln>
            <a:noFill/>
          </a:ln>
        </p:spPr>
        <p:style>
          <a:lnRef idx="2">
            <a:schemeClr val="accent1"/>
          </a:lnRef>
          <a:fillRef idx="1">
            <a:schemeClr val="lt1"/>
          </a:fillRef>
          <a:effectRef idx="0">
            <a:schemeClr val="accent1"/>
          </a:effectRef>
          <a:fontRef idx="minor">
            <a:schemeClr val="dk1"/>
          </a:fontRef>
        </p:style>
        <p:txBody>
          <a:bodyPr anchor="b">
            <a:noAutofit/>
          </a:bodyPr>
          <a:lstStyle>
            <a:lvl1pPr algn="r">
              <a:defRPr sz="4800">
                <a:solidFill>
                  <a:schemeClr val="accent1"/>
                </a:solidFill>
              </a:defRPr>
            </a:lvl1pPr>
          </a:lstStyle>
          <a:p>
            <a:r>
              <a:rPr lang="sl-SI"/>
              <a:t>Kliknite, če želite urediti slog naslova matrice</a:t>
            </a:r>
            <a:endParaRPr lang="en-US" dirty="0"/>
          </a:p>
        </p:txBody>
      </p:sp>
      <p:sp>
        <p:nvSpPr>
          <p:cNvPr id="3" name="Subtitle 2"/>
          <p:cNvSpPr>
            <a:spLocks noGrp="1"/>
          </p:cNvSpPr>
          <p:nvPr>
            <p:ph type="subTitle" idx="1"/>
          </p:nvPr>
        </p:nvSpPr>
        <p:spPr>
          <a:xfrm>
            <a:off x="1507067" y="2891539"/>
            <a:ext cx="7766936" cy="602390"/>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a:t>Kliknite, če želite urediti slog podnaslova matrice</a:t>
            </a:r>
            <a:endParaRPr lang="en-US" dirty="0"/>
          </a:p>
        </p:txBody>
      </p:sp>
      <p:pic>
        <p:nvPicPr>
          <p:cNvPr id="9" name="Slika 8" descr="Slika, ki vsebuje besede pisava, posnetek zaslona, grafika, električno modra&#10;&#10;Opis je samodejno ustvarjen">
            <a:extLst>
              <a:ext uri="{FF2B5EF4-FFF2-40B4-BE49-F238E27FC236}">
                <a16:creationId xmlns:a16="http://schemas.microsoft.com/office/drawing/2014/main" id="{2C279610-54F6-70B9-81B0-BF5DF7D331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4565" y="5909898"/>
            <a:ext cx="2471939" cy="518600"/>
          </a:xfrm>
          <a:prstGeom prst="rect">
            <a:avLst/>
          </a:prstGeom>
        </p:spPr>
      </p:pic>
      <p:pic>
        <p:nvPicPr>
          <p:cNvPr id="11" name="Slika 10" descr="Slika, ki vsebuje besede besedilo, pisava, posnetek zaslona, grafika&#10;&#10;Opis je samodejno ustvarjen">
            <a:extLst>
              <a:ext uri="{FF2B5EF4-FFF2-40B4-BE49-F238E27FC236}">
                <a16:creationId xmlns:a16="http://schemas.microsoft.com/office/drawing/2014/main" id="{4499C79A-4051-2B3C-DC95-CBB263B2BB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8827" y="5753100"/>
            <a:ext cx="2748400" cy="832197"/>
          </a:xfrm>
          <a:prstGeom prst="rect">
            <a:avLst/>
          </a:prstGeom>
        </p:spPr>
      </p:pic>
      <p:pic>
        <p:nvPicPr>
          <p:cNvPr id="1026" name="Google Shape;320;p1">
            <a:extLst>
              <a:ext uri="{FF2B5EF4-FFF2-40B4-BE49-F238E27FC236}">
                <a16:creationId xmlns:a16="http://schemas.microsoft.com/office/drawing/2014/main" id="{472D9FCC-9653-CD63-5ABF-04BE32B3F3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23783" y="528583"/>
            <a:ext cx="1099592" cy="1498989"/>
          </a:xfrm>
          <a:prstGeom prst="rect">
            <a:avLst/>
          </a:prstGeom>
          <a:noFill/>
          <a:extLst>
            <a:ext uri="{909E8E84-426E-40DD-AFC4-6F175D3DCCD1}">
              <a14:hiddenFill xmlns:a14="http://schemas.microsoft.com/office/drawing/2010/main">
                <a:solidFill>
                  <a:srgbClr val="FFFFFF"/>
                </a:solidFill>
              </a14:hiddenFill>
            </a:ext>
          </a:extLst>
        </p:spPr>
      </p:pic>
      <p:pic>
        <p:nvPicPr>
          <p:cNvPr id="34" name="Slika 33" descr="Slika, ki vsebuje besede človeški obraz, oseba, majica, oblačila&#10;&#10;Opis je samodejno ustvarjen">
            <a:extLst>
              <a:ext uri="{FF2B5EF4-FFF2-40B4-BE49-F238E27FC236}">
                <a16:creationId xmlns:a16="http://schemas.microsoft.com/office/drawing/2014/main" id="{5468D0D0-A2CD-F38A-4213-0E899B90BD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9947" y="3911967"/>
            <a:ext cx="1097280" cy="1645920"/>
          </a:xfrm>
          <a:prstGeom prst="rect">
            <a:avLst/>
          </a:prstGeom>
        </p:spPr>
      </p:pic>
      <p:sp>
        <p:nvSpPr>
          <p:cNvPr id="35" name="PoljeZBesedilom 34">
            <a:extLst>
              <a:ext uri="{FF2B5EF4-FFF2-40B4-BE49-F238E27FC236}">
                <a16:creationId xmlns:a16="http://schemas.microsoft.com/office/drawing/2014/main" id="{142FFBEE-F714-CC13-CB22-4FFCADE4C810}"/>
              </a:ext>
            </a:extLst>
          </p:cNvPr>
          <p:cNvSpPr txBox="1"/>
          <p:nvPr/>
        </p:nvSpPr>
        <p:spPr>
          <a:xfrm>
            <a:off x="4398485" y="4986568"/>
            <a:ext cx="3533174" cy="923330"/>
          </a:xfrm>
          <a:prstGeom prst="rect">
            <a:avLst/>
          </a:prstGeom>
          <a:noFill/>
        </p:spPr>
        <p:txBody>
          <a:bodyPr wrap="square" rtlCol="0">
            <a:spAutoFit/>
          </a:bodyPr>
          <a:lstStyle/>
          <a:p>
            <a:pPr lvl="1" algn="r"/>
            <a:r>
              <a:rPr lang="sl-SI" dirty="0">
                <a:solidFill>
                  <a:schemeClr val="tx1">
                    <a:lumMod val="65000"/>
                    <a:lumOff val="35000"/>
                  </a:schemeClr>
                </a:solidFill>
              </a:rPr>
              <a:t>Prof. dr. Primož Podržaj</a:t>
            </a:r>
          </a:p>
          <a:p>
            <a:pPr lvl="1" algn="r"/>
            <a:r>
              <a:rPr lang="sl-SI" dirty="0">
                <a:solidFill>
                  <a:schemeClr val="tx1">
                    <a:lumMod val="65000"/>
                    <a:lumOff val="35000"/>
                  </a:schemeClr>
                </a:solidFill>
              </a:rPr>
              <a:t>primoz.podrzaj@fs.uni-lj.si</a:t>
            </a:r>
          </a:p>
          <a:p>
            <a:pPr algn="r"/>
            <a:endParaRPr lang="sl-SI" dirty="0">
              <a:solidFill>
                <a:schemeClr val="tx1">
                  <a:lumMod val="65000"/>
                  <a:lumOff val="35000"/>
                </a:schemeClr>
              </a:solidFill>
            </a:endParaRPr>
          </a:p>
        </p:txBody>
      </p:sp>
    </p:spTree>
    <p:extLst>
      <p:ext uri="{BB962C8B-B14F-4D97-AF65-F5344CB8AC3E}">
        <p14:creationId xmlns:p14="http://schemas.microsoft.com/office/powerpoint/2010/main" val="235217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slov in napis">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9955740A-F05F-4AAD-B7F1-6F87F7EE6A3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11092203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 z napis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9955740A-F05F-4AAD-B7F1-6F87F7EE6A3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DA45B-AEF3-4850-8013-23E011DD9733}"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35738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artica z ime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9955740A-F05F-4AAD-B7F1-6F87F7EE6A3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25921721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t kartice z imen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9955740A-F05F-4AAD-B7F1-6F87F7EE6A3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DA45B-AEF3-4850-8013-23E011DD9733}"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10435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Resnično ali neresničn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9955740A-F05F-4AAD-B7F1-6F87F7EE6A3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16806978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Vertical Text Placeholder 2"/>
          <p:cNvSpPr>
            <a:spLocks noGrp="1"/>
          </p:cNvSpPr>
          <p:nvPr>
            <p:ph type="body" orient="vert" idx="1"/>
          </p:nvPr>
        </p:nvSpPr>
        <p:spPr/>
        <p:txBody>
          <a:bodyPr vert="eaVert"/>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9955740A-F05F-4AAD-B7F1-6F87F7EE6A3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2679437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sl-SI"/>
              <a:t>Kliknite, če želite urediti slog naslova matrice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9955740A-F05F-4AAD-B7F1-6F87F7EE6A3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38397920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EDC23-ABAF-50B9-99D7-FF30B22E8F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B45D1A-D523-316C-B435-A119B80A9B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D6900C7-3885-8E09-56BE-26A28230183D}"/>
              </a:ext>
            </a:extLst>
          </p:cNvPr>
          <p:cNvSpPr>
            <a:spLocks noGrp="1"/>
          </p:cNvSpPr>
          <p:nvPr>
            <p:ph type="dt" sz="half" idx="10"/>
          </p:nvPr>
        </p:nvSpPr>
        <p:spPr/>
        <p:txBody>
          <a:bodyPr/>
          <a:lstStyle/>
          <a:p>
            <a:fld id="{9955740A-F05F-4AAD-B7F1-6F87F7EE6A3B}" type="datetimeFigureOut">
              <a:rPr lang="en-US" smtClean="0"/>
              <a:t>4/25/2025</a:t>
            </a:fld>
            <a:endParaRPr lang="en-US"/>
          </a:p>
        </p:txBody>
      </p:sp>
      <p:sp>
        <p:nvSpPr>
          <p:cNvPr id="5" name="Footer Placeholder 4">
            <a:extLst>
              <a:ext uri="{FF2B5EF4-FFF2-40B4-BE49-F238E27FC236}">
                <a16:creationId xmlns:a16="http://schemas.microsoft.com/office/drawing/2014/main" id="{30E7503F-2F45-1F2F-189F-27B66315FA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2FB1BA-66EA-4207-347E-588A0B2401AD}"/>
              </a:ext>
            </a:extLst>
          </p:cNvPr>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4179516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sl-SI"/>
              <a:t>Kliknite, če želite urediti slog naslova matrice</a:t>
            </a:r>
            <a:endParaRPr lang="en-US" dirty="0"/>
          </a:p>
        </p:txBody>
      </p:sp>
      <p:sp>
        <p:nvSpPr>
          <p:cNvPr id="3" name="Content Placeholder 2"/>
          <p:cNvSpPr>
            <a:spLocks noGrp="1"/>
          </p:cNvSpPr>
          <p:nvPr>
            <p:ph idx="1"/>
          </p:nvPr>
        </p:nvSpPr>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9955740A-F05F-4AAD-B7F1-6F87F7EE6A3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1536399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9955740A-F05F-4AAD-B7F1-6F87F7EE6A3B}"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1167568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5" name="Date Placeholder 4"/>
          <p:cNvSpPr>
            <a:spLocks noGrp="1"/>
          </p:cNvSpPr>
          <p:nvPr>
            <p:ph type="dt" sz="half" idx="10"/>
          </p:nvPr>
        </p:nvSpPr>
        <p:spPr/>
        <p:txBody>
          <a:bodyPr/>
          <a:lstStyle/>
          <a:p>
            <a:fld id="{9955740A-F05F-4AAD-B7F1-6F87F7EE6A3B}" type="datetimeFigureOut">
              <a:rPr lang="en-US" smtClean="0"/>
              <a:t>4/25/2025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2667703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l-SI"/>
              <a:t>Kliknite, če želite urediti slog naslova matrice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Kliknite za urejanje slogov besedila matrice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Kliknite za urejanje slogov besedila matrice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7" name="Date Placeholder 6"/>
          <p:cNvSpPr>
            <a:spLocks noGrp="1"/>
          </p:cNvSpPr>
          <p:nvPr>
            <p:ph type="dt" sz="half" idx="10"/>
          </p:nvPr>
        </p:nvSpPr>
        <p:spPr/>
        <p:txBody>
          <a:bodyPr/>
          <a:lstStyle/>
          <a:p>
            <a:fld id="{9955740A-F05F-4AAD-B7F1-6F87F7EE6A3B}" type="datetimeFigureOut">
              <a:rPr lang="en-US" smtClean="0"/>
              <a:t>4/25/2025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3958436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sl-SI"/>
              <a:t>Kliknite, če želite urediti slog naslova matrice</a:t>
            </a:r>
            <a:endParaRPr lang="en-US" dirty="0"/>
          </a:p>
        </p:txBody>
      </p:sp>
      <p:sp>
        <p:nvSpPr>
          <p:cNvPr id="3" name="Date Placeholder 2"/>
          <p:cNvSpPr>
            <a:spLocks noGrp="1"/>
          </p:cNvSpPr>
          <p:nvPr>
            <p:ph type="dt" sz="half" idx="10"/>
          </p:nvPr>
        </p:nvSpPr>
        <p:spPr/>
        <p:txBody>
          <a:bodyPr/>
          <a:lstStyle/>
          <a:p>
            <a:fld id="{9955740A-F05F-4AAD-B7F1-6F87F7EE6A3B}" type="datetimeFigureOut">
              <a:rPr lang="en-US" smtClean="0"/>
              <a:t>4/25/2025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1295033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55740A-F05F-4AAD-B7F1-6F87F7EE6A3B}" type="datetimeFigureOut">
              <a:rPr lang="en-US" smtClean="0"/>
              <a:t>4/25/2025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2674290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Vsebina z naslovo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sl-SI"/>
              <a:t>Kliknite, če želite urediti slog naslova matrice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sl-SI"/>
              <a:t>Kliknite za urejanje slogov besedila matrice</a:t>
            </a:r>
          </a:p>
        </p:txBody>
      </p:sp>
      <p:sp>
        <p:nvSpPr>
          <p:cNvPr id="5" name="Date Placeholder 4"/>
          <p:cNvSpPr>
            <a:spLocks noGrp="1"/>
          </p:cNvSpPr>
          <p:nvPr>
            <p:ph type="dt" sz="half" idx="10"/>
          </p:nvPr>
        </p:nvSpPr>
        <p:spPr/>
        <p:txBody>
          <a:bodyPr/>
          <a:lstStyle/>
          <a:p>
            <a:fld id="{9955740A-F05F-4AAD-B7F1-6F87F7EE6A3B}" type="datetimeFigureOut">
              <a:rPr lang="en-US" smtClean="0"/>
              <a:t>4/25/2025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4258987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sl-SI"/>
              <a:t>Kliknite, če želite urediti slog naslova matrice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l-SI"/>
              <a:t>Kliknite ikono, če želite dodati sliko</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a:t>Kliknite za urejanje slogov besedila matrice</a:t>
            </a:r>
          </a:p>
        </p:txBody>
      </p:sp>
      <p:sp>
        <p:nvSpPr>
          <p:cNvPr id="5" name="Date Placeholder 4"/>
          <p:cNvSpPr>
            <a:spLocks noGrp="1"/>
          </p:cNvSpPr>
          <p:nvPr>
            <p:ph type="dt" sz="half" idx="10"/>
          </p:nvPr>
        </p:nvSpPr>
        <p:spPr/>
        <p:txBody>
          <a:bodyPr/>
          <a:lstStyle/>
          <a:p>
            <a:fld id="{9955740A-F05F-4AAD-B7F1-6F87F7EE6A3B}" type="datetimeFigureOut">
              <a:rPr lang="en-US" smtClean="0"/>
              <a:t>4/25/2025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3DA45B-AEF3-4850-8013-23E011DD9733}" type="slidenum">
              <a:rPr lang="en-US" smtClean="0"/>
              <a:t>‹#›</a:t>
            </a:fld>
            <a:endParaRPr lang="en-US"/>
          </a:p>
        </p:txBody>
      </p:sp>
    </p:spTree>
    <p:extLst>
      <p:ext uri="{BB962C8B-B14F-4D97-AF65-F5344CB8AC3E}">
        <p14:creationId xmlns:p14="http://schemas.microsoft.com/office/powerpoint/2010/main" val="1019182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7596"/>
            <a:ext cx="12188825" cy="6866467"/>
            <a:chOff x="0" y="-8467"/>
            <a:chExt cx="12188825" cy="6866467"/>
          </a:xfrm>
        </p:grpSpPr>
        <p:sp>
          <p:nvSpPr>
            <p:cNvPr id="26" name="Rectangle 28"/>
            <p:cNvSpPr/>
            <p:nvPr/>
          </p:nvSpPr>
          <p:spPr>
            <a:xfrm>
              <a:off x="11214100" y="-8467"/>
              <a:ext cx="97472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rgbClr val="17B3F9">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7" name="Rectangle 29"/>
            <p:cNvSpPr/>
            <p:nvPr/>
          </p:nvSpPr>
          <p:spPr>
            <a:xfrm>
              <a:off x="11353800" y="-8467"/>
              <a:ext cx="835024"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8" name="Isosceles Triangle 27"/>
            <p:cNvSpPr/>
            <p:nvPr/>
          </p:nvSpPr>
          <p:spPr>
            <a:xfrm>
              <a:off x="10744200" y="3589867"/>
              <a:ext cx="1444625"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sl-SI" dirty="0"/>
              <a:t>Kliknite, če želite urediti slog naslova matrice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955740A-F05F-4AAD-B7F1-6F87F7EE6A3B}" type="datetimeFigureOut">
              <a:rPr lang="en-US" smtClean="0"/>
              <a:t>4/25/2025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B3DA45B-AEF3-4850-8013-23E011DD9733}" type="slidenum">
              <a:rPr lang="en-US" smtClean="0"/>
              <a:t>‹#›</a:t>
            </a:fld>
            <a:endParaRPr lang="en-US"/>
          </a:p>
        </p:txBody>
      </p:sp>
    </p:spTree>
    <p:extLst>
      <p:ext uri="{BB962C8B-B14F-4D97-AF65-F5344CB8AC3E}">
        <p14:creationId xmlns:p14="http://schemas.microsoft.com/office/powerpoint/2010/main" val="41787781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7DBD2-D32B-D999-30A9-FAFE45944067}"/>
              </a:ext>
            </a:extLst>
          </p:cNvPr>
          <p:cNvSpPr>
            <a:spLocks noGrp="1"/>
          </p:cNvSpPr>
          <p:nvPr>
            <p:ph type="ctrTitle"/>
          </p:nvPr>
        </p:nvSpPr>
        <p:spPr>
          <a:xfrm>
            <a:off x="1507067" y="1104900"/>
            <a:ext cx="7766936" cy="1786639"/>
          </a:xfrm>
        </p:spPr>
        <p:txBody>
          <a:bodyPr anchor="b">
            <a:normAutofit/>
          </a:bodyPr>
          <a:lstStyle/>
          <a:p>
            <a:r>
              <a:rPr lang="en-US"/>
              <a:t>PID controller and stability</a:t>
            </a:r>
          </a:p>
        </p:txBody>
      </p:sp>
      <p:sp>
        <p:nvSpPr>
          <p:cNvPr id="3" name="TextBox 2">
            <a:extLst>
              <a:ext uri="{FF2B5EF4-FFF2-40B4-BE49-F238E27FC236}">
                <a16:creationId xmlns:a16="http://schemas.microsoft.com/office/drawing/2014/main" id="{EA19D41B-5CFF-FE75-B64F-229B1DB12299}"/>
              </a:ext>
            </a:extLst>
          </p:cNvPr>
          <p:cNvSpPr txBox="1"/>
          <p:nvPr/>
        </p:nvSpPr>
        <p:spPr>
          <a:xfrm>
            <a:off x="683173" y="3727094"/>
            <a:ext cx="6096000" cy="1169551"/>
          </a:xfrm>
          <a:prstGeom prst="rect">
            <a:avLst/>
          </a:prstGeom>
          <a:solidFill>
            <a:schemeClr val="bg1"/>
          </a:solidFill>
        </p:spPr>
        <p:txBody>
          <a:bodyPr wrap="square">
            <a:spAutoFit/>
          </a:bodyPr>
          <a:lstStyle>
            <a:defPPr marR="0" lvl="0" algn="l" rtl="0">
              <a:lnSpc>
                <a:spcPct val="100000"/>
              </a:lnSpc>
              <a:spcBef>
                <a:spcPts val="0"/>
              </a:spcBef>
              <a:spcAft>
                <a:spcPts val="0"/>
              </a:spcAft>
              <a:defRPr lang="en-US"/>
            </a:defPPr>
            <a:lvl1pPr marL="0" marR="0" lvl="0"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1pPr>
            <a:lvl2pPr marL="457200" marR="0" lvl="1"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2pPr>
            <a:lvl3pPr marL="914400" marR="0" lvl="2"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3pPr>
            <a:lvl4pPr marL="1371600" marR="0" lvl="3"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4pPr>
            <a:lvl5pPr marL="1828800" marR="0" lvl="4"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5pPr>
            <a:lvl6pPr marL="2286000" marR="0" lvl="5"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6pPr>
            <a:lvl7pPr marL="2743200" marR="0" lvl="6"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7pPr>
            <a:lvl8pPr marL="3200400" marR="0" lvl="7"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8pPr>
            <a:lvl9pPr marL="3657600" marR="0" lvl="8" algn="l" defTabSz="457200" rtl="0" eaLnBrk="1" latinLnBrk="0" hangingPunct="1">
              <a:lnSpc>
                <a:spcPct val="100000"/>
              </a:lnSpc>
              <a:spcBef>
                <a:spcPts val="0"/>
              </a:spcBef>
              <a:spcAft>
                <a:spcPts val="0"/>
              </a:spcAft>
              <a:buClr>
                <a:srgbClr val="000000"/>
              </a:buClr>
              <a:buFont typeface="Arial"/>
              <a:defRPr sz="1400" b="0" i="0" u="none" strike="noStrike" kern="1200" cap="none">
                <a:solidFill>
                  <a:srgbClr val="000000"/>
                </a:solidFill>
                <a:latin typeface="Arial"/>
                <a:ea typeface="Arial"/>
                <a:cs typeface="Arial"/>
                <a:sym typeface="Arial"/>
              </a:defRPr>
            </a:lvl9pPr>
          </a:lstStyle>
          <a:p>
            <a:r>
              <a:rPr lang="en-GB" dirty="0"/>
              <a:t>Disclaimer: 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Tree>
    <p:extLst>
      <p:ext uri="{BB962C8B-B14F-4D97-AF65-F5344CB8AC3E}">
        <p14:creationId xmlns:p14="http://schemas.microsoft.com/office/powerpoint/2010/main" val="2146745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5E9CD-594F-7307-2868-6AC321722B00}"/>
              </a:ext>
            </a:extLst>
          </p:cNvPr>
          <p:cNvSpPr>
            <a:spLocks noGrp="1"/>
          </p:cNvSpPr>
          <p:nvPr>
            <p:ph type="title"/>
          </p:nvPr>
        </p:nvSpPr>
        <p:spPr/>
        <p:txBody>
          <a:bodyPr/>
          <a:lstStyle/>
          <a:p>
            <a:r>
              <a:rPr lang="en-US"/>
              <a:t>Routh’s method (2)</a:t>
            </a:r>
          </a:p>
        </p:txBody>
      </p:sp>
      <p:sp>
        <p:nvSpPr>
          <p:cNvPr id="3" name="Content Placeholder 2">
            <a:extLst>
              <a:ext uri="{FF2B5EF4-FFF2-40B4-BE49-F238E27FC236}">
                <a16:creationId xmlns:a16="http://schemas.microsoft.com/office/drawing/2014/main" id="{919FE555-3039-30B3-B1B6-0FFAADC19A05}"/>
              </a:ext>
            </a:extLst>
          </p:cNvPr>
          <p:cNvSpPr>
            <a:spLocks noGrp="1"/>
          </p:cNvSpPr>
          <p:nvPr>
            <p:ph idx="1"/>
          </p:nvPr>
        </p:nvSpPr>
        <p:spPr/>
        <p:txBody>
          <a:bodyPr/>
          <a:lstStyle/>
          <a:p>
            <a:r>
              <a:rPr lang="en-US"/>
              <a:t>Coefficient calculation</a:t>
            </a:r>
          </a:p>
          <a:p>
            <a:pPr marL="0" indent="0">
              <a:buNone/>
            </a:pPr>
            <a:endParaRPr lang="en-US"/>
          </a:p>
        </p:txBody>
      </p:sp>
      <p:pic>
        <p:nvPicPr>
          <p:cNvPr id="5" name="Picture 4">
            <a:extLst>
              <a:ext uri="{FF2B5EF4-FFF2-40B4-BE49-F238E27FC236}">
                <a16:creationId xmlns:a16="http://schemas.microsoft.com/office/drawing/2014/main" id="{4796DCF9-E04E-73B4-FFB3-98E2498DEEDF}"/>
              </a:ext>
            </a:extLst>
          </p:cNvPr>
          <p:cNvPicPr>
            <a:picLocks noChangeAspect="1"/>
          </p:cNvPicPr>
          <p:nvPr/>
        </p:nvPicPr>
        <p:blipFill>
          <a:blip r:embed="rId2"/>
          <a:stretch>
            <a:fillRect/>
          </a:stretch>
        </p:blipFill>
        <p:spPr>
          <a:xfrm>
            <a:off x="871063" y="2630525"/>
            <a:ext cx="11128133" cy="2657582"/>
          </a:xfrm>
          <a:prstGeom prst="rect">
            <a:avLst/>
          </a:prstGeom>
        </p:spPr>
      </p:pic>
    </p:spTree>
    <p:extLst>
      <p:ext uri="{BB962C8B-B14F-4D97-AF65-F5344CB8AC3E}">
        <p14:creationId xmlns:p14="http://schemas.microsoft.com/office/powerpoint/2010/main" val="2708707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B91DD-1206-7DA9-E8B2-C73B37B2C8F5}"/>
              </a:ext>
            </a:extLst>
          </p:cNvPr>
          <p:cNvSpPr>
            <a:spLocks noGrp="1"/>
          </p:cNvSpPr>
          <p:nvPr>
            <p:ph type="title"/>
          </p:nvPr>
        </p:nvSpPr>
        <p:spPr/>
        <p:txBody>
          <a:bodyPr/>
          <a:lstStyle/>
          <a:p>
            <a:r>
              <a:rPr lang="en-US"/>
              <a:t>System stability </a:t>
            </a:r>
          </a:p>
        </p:txBody>
      </p:sp>
      <p:sp>
        <p:nvSpPr>
          <p:cNvPr id="3" name="Content Placeholder 2">
            <a:extLst>
              <a:ext uri="{FF2B5EF4-FFF2-40B4-BE49-F238E27FC236}">
                <a16:creationId xmlns:a16="http://schemas.microsoft.com/office/drawing/2014/main" id="{51503F0C-BAB0-FA69-C70E-B136695030C0}"/>
              </a:ext>
            </a:extLst>
          </p:cNvPr>
          <p:cNvSpPr>
            <a:spLocks noGrp="1"/>
          </p:cNvSpPr>
          <p:nvPr>
            <p:ph idx="1"/>
          </p:nvPr>
        </p:nvSpPr>
        <p:spPr/>
        <p:txBody>
          <a:bodyPr/>
          <a:lstStyle/>
          <a:p>
            <a:r>
              <a:rPr lang="en-US"/>
              <a:t>If all the coefficients in the first column (n + 1 coefficients) have the same sign (either all are positive, or all are negative) the system is stable.</a:t>
            </a:r>
          </a:p>
          <a:p>
            <a:endParaRPr lang="en-US"/>
          </a:p>
        </p:txBody>
      </p:sp>
    </p:spTree>
    <p:extLst>
      <p:ext uri="{BB962C8B-B14F-4D97-AF65-F5344CB8AC3E}">
        <p14:creationId xmlns:p14="http://schemas.microsoft.com/office/powerpoint/2010/main" val="1313315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DA9F2-F06B-FE1B-90EF-5C0D4BA0A98A}"/>
              </a:ext>
            </a:extLst>
          </p:cNvPr>
          <p:cNvSpPr>
            <a:spLocks noGrp="1"/>
          </p:cNvSpPr>
          <p:nvPr>
            <p:ph type="title"/>
          </p:nvPr>
        </p:nvSpPr>
        <p:spPr/>
        <p:txBody>
          <a:bodyPr/>
          <a:lstStyle/>
          <a:p>
            <a:r>
              <a:rPr lang="en-US"/>
              <a:t>Hurwitz criterion (1)</a:t>
            </a:r>
          </a:p>
        </p:txBody>
      </p:sp>
      <p:sp>
        <p:nvSpPr>
          <p:cNvPr id="3" name="Content Placeholder 2">
            <a:extLst>
              <a:ext uri="{FF2B5EF4-FFF2-40B4-BE49-F238E27FC236}">
                <a16:creationId xmlns:a16="http://schemas.microsoft.com/office/drawing/2014/main" id="{8B049979-21F4-A6A0-4B99-9355E0C79911}"/>
              </a:ext>
            </a:extLst>
          </p:cNvPr>
          <p:cNvSpPr>
            <a:spLocks noGrp="1"/>
          </p:cNvSpPr>
          <p:nvPr>
            <p:ph idx="1"/>
          </p:nvPr>
        </p:nvSpPr>
        <p:spPr/>
        <p:txBody>
          <a:bodyPr/>
          <a:lstStyle/>
          <a:p>
            <a:r>
              <a:rPr lang="en-US"/>
              <a:t>Developed independently from Routh criterion but essentially equivalent</a:t>
            </a:r>
          </a:p>
          <a:p>
            <a:r>
              <a:rPr lang="en-US"/>
              <a:t>Starting point is characteristic polynomial as well</a:t>
            </a:r>
          </a:p>
        </p:txBody>
      </p:sp>
    </p:spTree>
    <p:extLst>
      <p:ext uri="{BB962C8B-B14F-4D97-AF65-F5344CB8AC3E}">
        <p14:creationId xmlns:p14="http://schemas.microsoft.com/office/powerpoint/2010/main" val="82252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CB1B2-9D6F-4D19-A463-1D8B9E7FF90E}"/>
              </a:ext>
            </a:extLst>
          </p:cNvPr>
          <p:cNvSpPr>
            <a:spLocks noGrp="1"/>
          </p:cNvSpPr>
          <p:nvPr>
            <p:ph type="title"/>
          </p:nvPr>
        </p:nvSpPr>
        <p:spPr/>
        <p:txBody>
          <a:bodyPr/>
          <a:lstStyle/>
          <a:p>
            <a:r>
              <a:rPr lang="en-US"/>
              <a:t>Hurwitz criterion (2)</a:t>
            </a:r>
          </a:p>
        </p:txBody>
      </p:sp>
      <p:sp>
        <p:nvSpPr>
          <p:cNvPr id="3" name="Content Placeholder 2">
            <a:extLst>
              <a:ext uri="{FF2B5EF4-FFF2-40B4-BE49-F238E27FC236}">
                <a16:creationId xmlns:a16="http://schemas.microsoft.com/office/drawing/2014/main" id="{E9AE71F4-2C28-CECA-CD5F-44F05744DE16}"/>
              </a:ext>
            </a:extLst>
          </p:cNvPr>
          <p:cNvSpPr>
            <a:spLocks noGrp="1"/>
          </p:cNvSpPr>
          <p:nvPr>
            <p:ph idx="1"/>
          </p:nvPr>
        </p:nvSpPr>
        <p:spPr/>
        <p:txBody>
          <a:bodyPr/>
          <a:lstStyle/>
          <a:p>
            <a:r>
              <a:rPr lang="en-US"/>
              <a:t>Hurwitz determinant</a:t>
            </a:r>
          </a:p>
          <a:p>
            <a:pPr marL="0" indent="0">
              <a:buNone/>
            </a:pPr>
            <a:endParaRPr lang="en-US"/>
          </a:p>
        </p:txBody>
      </p:sp>
      <p:pic>
        <p:nvPicPr>
          <p:cNvPr id="5" name="Picture 4">
            <a:extLst>
              <a:ext uri="{FF2B5EF4-FFF2-40B4-BE49-F238E27FC236}">
                <a16:creationId xmlns:a16="http://schemas.microsoft.com/office/drawing/2014/main" id="{4D6A73E1-FBF0-7237-D7E3-171853C4F595}"/>
              </a:ext>
            </a:extLst>
          </p:cNvPr>
          <p:cNvPicPr>
            <a:picLocks noChangeAspect="1"/>
          </p:cNvPicPr>
          <p:nvPr/>
        </p:nvPicPr>
        <p:blipFill>
          <a:blip r:embed="rId2"/>
          <a:stretch>
            <a:fillRect/>
          </a:stretch>
        </p:blipFill>
        <p:spPr>
          <a:xfrm>
            <a:off x="838200" y="2510254"/>
            <a:ext cx="9662232" cy="4114965"/>
          </a:xfrm>
          <a:prstGeom prst="rect">
            <a:avLst/>
          </a:prstGeom>
        </p:spPr>
      </p:pic>
    </p:spTree>
    <p:extLst>
      <p:ext uri="{BB962C8B-B14F-4D97-AF65-F5344CB8AC3E}">
        <p14:creationId xmlns:p14="http://schemas.microsoft.com/office/powerpoint/2010/main" val="3674984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0FC8B-191C-4E20-9903-42EFC29027D7}"/>
              </a:ext>
            </a:extLst>
          </p:cNvPr>
          <p:cNvSpPr>
            <a:spLocks noGrp="1"/>
          </p:cNvSpPr>
          <p:nvPr>
            <p:ph type="title"/>
          </p:nvPr>
        </p:nvSpPr>
        <p:spPr/>
        <p:txBody>
          <a:bodyPr/>
          <a:lstStyle/>
          <a:p>
            <a:r>
              <a:rPr lang="en-US"/>
              <a:t>System stability</a:t>
            </a:r>
          </a:p>
        </p:txBody>
      </p:sp>
      <p:sp>
        <p:nvSpPr>
          <p:cNvPr id="3" name="Content Placeholder 2">
            <a:extLst>
              <a:ext uri="{FF2B5EF4-FFF2-40B4-BE49-F238E27FC236}">
                <a16:creationId xmlns:a16="http://schemas.microsoft.com/office/drawing/2014/main" id="{7D75DA94-DB19-D8FF-FABC-47B694DF26A9}"/>
              </a:ext>
            </a:extLst>
          </p:cNvPr>
          <p:cNvSpPr>
            <a:spLocks noGrp="1"/>
          </p:cNvSpPr>
          <p:nvPr>
            <p:ph idx="1"/>
          </p:nvPr>
        </p:nvSpPr>
        <p:spPr/>
        <p:txBody>
          <a:bodyPr/>
          <a:lstStyle/>
          <a:p>
            <a:r>
              <a:rPr lang="en-US"/>
              <a:t>Determinant and all the subdeterminants must be positive</a:t>
            </a:r>
          </a:p>
        </p:txBody>
      </p:sp>
    </p:spTree>
    <p:extLst>
      <p:ext uri="{BB962C8B-B14F-4D97-AF65-F5344CB8AC3E}">
        <p14:creationId xmlns:p14="http://schemas.microsoft.com/office/powerpoint/2010/main" val="4198677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24FEA-A182-B982-46A9-7B74B03097EE}"/>
              </a:ext>
            </a:extLst>
          </p:cNvPr>
          <p:cNvSpPr>
            <a:spLocks noGrp="1"/>
          </p:cNvSpPr>
          <p:nvPr>
            <p:ph type="title"/>
          </p:nvPr>
        </p:nvSpPr>
        <p:spPr/>
        <p:txBody>
          <a:bodyPr/>
          <a:lstStyle/>
          <a:p>
            <a:r>
              <a:rPr lang="en-US"/>
              <a:t>PID tuning</a:t>
            </a:r>
          </a:p>
        </p:txBody>
      </p:sp>
      <p:sp>
        <p:nvSpPr>
          <p:cNvPr id="3" name="Content Placeholder 2">
            <a:extLst>
              <a:ext uri="{FF2B5EF4-FFF2-40B4-BE49-F238E27FC236}">
                <a16:creationId xmlns:a16="http://schemas.microsoft.com/office/drawing/2014/main" id="{681EE5D2-1398-2328-4784-B814A493BA6C}"/>
              </a:ext>
            </a:extLst>
          </p:cNvPr>
          <p:cNvSpPr>
            <a:spLocks noGrp="1"/>
          </p:cNvSpPr>
          <p:nvPr>
            <p:ph idx="1"/>
          </p:nvPr>
        </p:nvSpPr>
        <p:spPr/>
        <p:txBody>
          <a:bodyPr/>
          <a:lstStyle/>
          <a:p>
            <a:r>
              <a:rPr lang="en-US"/>
              <a:t>PID tuning is the process of obtaining an appropriate combination of PID algorithm’s parameters</a:t>
            </a:r>
          </a:p>
          <a:p>
            <a:r>
              <a:rPr lang="en-US"/>
              <a:t>System stability is just the most important system requirement. </a:t>
            </a:r>
          </a:p>
          <a:p>
            <a:r>
              <a:rPr lang="en-US"/>
              <a:t>There are methods developed for systematic determinantion of systems’ parameters (Ziegler-Nichols, etc.)</a:t>
            </a:r>
          </a:p>
        </p:txBody>
      </p:sp>
    </p:spTree>
    <p:extLst>
      <p:ext uri="{BB962C8B-B14F-4D97-AF65-F5344CB8AC3E}">
        <p14:creationId xmlns:p14="http://schemas.microsoft.com/office/powerpoint/2010/main" val="502290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1C959B-1EBF-1A5D-9D86-E5B16E71022B}"/>
              </a:ext>
            </a:extLst>
          </p:cNvPr>
          <p:cNvSpPr>
            <a:spLocks noGrp="1"/>
          </p:cNvSpPr>
          <p:nvPr>
            <p:ph type="title"/>
          </p:nvPr>
        </p:nvSpPr>
        <p:spPr/>
        <p:txBody>
          <a:bodyPr/>
          <a:lstStyle/>
          <a:p>
            <a:r>
              <a:rPr lang="en-US"/>
              <a:t>Ziegler-Nichols (1)</a:t>
            </a:r>
          </a:p>
        </p:txBody>
      </p:sp>
      <p:sp>
        <p:nvSpPr>
          <p:cNvPr id="3" name="Content Placeholder 2">
            <a:extLst>
              <a:ext uri="{FF2B5EF4-FFF2-40B4-BE49-F238E27FC236}">
                <a16:creationId xmlns:a16="http://schemas.microsoft.com/office/drawing/2014/main" id="{67D39E6B-87F4-31F1-827F-32435C43B2AD}"/>
              </a:ext>
            </a:extLst>
          </p:cNvPr>
          <p:cNvSpPr>
            <a:spLocks noGrp="1"/>
          </p:cNvSpPr>
          <p:nvPr>
            <p:ph idx="1"/>
          </p:nvPr>
        </p:nvSpPr>
        <p:spPr/>
        <p:txBody>
          <a:bodyPr/>
          <a:lstStyle/>
          <a:p>
            <a:r>
              <a:rPr lang="en-US"/>
              <a:t>The starting point is system (object) approximation</a:t>
            </a:r>
          </a:p>
        </p:txBody>
      </p:sp>
      <p:pic>
        <p:nvPicPr>
          <p:cNvPr id="5" name="Picture 4">
            <a:extLst>
              <a:ext uri="{FF2B5EF4-FFF2-40B4-BE49-F238E27FC236}">
                <a16:creationId xmlns:a16="http://schemas.microsoft.com/office/drawing/2014/main" id="{D6F19327-521C-39C1-3ECB-1CD7FB556058}"/>
              </a:ext>
            </a:extLst>
          </p:cNvPr>
          <p:cNvPicPr>
            <a:picLocks noChangeAspect="1"/>
          </p:cNvPicPr>
          <p:nvPr/>
        </p:nvPicPr>
        <p:blipFill>
          <a:blip r:embed="rId2"/>
          <a:stretch>
            <a:fillRect/>
          </a:stretch>
        </p:blipFill>
        <p:spPr>
          <a:xfrm>
            <a:off x="1261046" y="2954998"/>
            <a:ext cx="4342363" cy="1088041"/>
          </a:xfrm>
          <a:prstGeom prst="rect">
            <a:avLst/>
          </a:prstGeom>
        </p:spPr>
      </p:pic>
    </p:spTree>
    <p:extLst>
      <p:ext uri="{BB962C8B-B14F-4D97-AF65-F5344CB8AC3E}">
        <p14:creationId xmlns:p14="http://schemas.microsoft.com/office/powerpoint/2010/main" val="2100079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EB8D9-F52E-04E4-E7DA-4F5FF020835B}"/>
              </a:ext>
            </a:extLst>
          </p:cNvPr>
          <p:cNvSpPr>
            <a:spLocks noGrp="1"/>
          </p:cNvSpPr>
          <p:nvPr>
            <p:ph type="title"/>
          </p:nvPr>
        </p:nvSpPr>
        <p:spPr/>
        <p:txBody>
          <a:bodyPr/>
          <a:lstStyle/>
          <a:p>
            <a:r>
              <a:rPr lang="en-US"/>
              <a:t>Ziegler-Nichols (2)</a:t>
            </a:r>
          </a:p>
        </p:txBody>
      </p:sp>
      <p:sp>
        <p:nvSpPr>
          <p:cNvPr id="3" name="Content Placeholder 2">
            <a:extLst>
              <a:ext uri="{FF2B5EF4-FFF2-40B4-BE49-F238E27FC236}">
                <a16:creationId xmlns:a16="http://schemas.microsoft.com/office/drawing/2014/main" id="{74221887-6A76-0D45-E75A-D6B82EC0B561}"/>
              </a:ext>
            </a:extLst>
          </p:cNvPr>
          <p:cNvSpPr>
            <a:spLocks noGrp="1"/>
          </p:cNvSpPr>
          <p:nvPr>
            <p:ph idx="1"/>
          </p:nvPr>
        </p:nvSpPr>
        <p:spPr/>
        <p:txBody>
          <a:bodyPr/>
          <a:lstStyle/>
          <a:p>
            <a:r>
              <a:rPr lang="en-US"/>
              <a:t>System parameters are obtained from a step response</a:t>
            </a:r>
          </a:p>
          <a:p>
            <a:pPr marL="0" indent="0">
              <a:buNone/>
            </a:pPr>
            <a:endParaRPr lang="en-US"/>
          </a:p>
        </p:txBody>
      </p:sp>
      <p:pic>
        <p:nvPicPr>
          <p:cNvPr id="5" name="Picture 4">
            <a:extLst>
              <a:ext uri="{FF2B5EF4-FFF2-40B4-BE49-F238E27FC236}">
                <a16:creationId xmlns:a16="http://schemas.microsoft.com/office/drawing/2014/main" id="{A11F8D95-CB3C-33C3-4C63-0DC9FA8E782F}"/>
              </a:ext>
            </a:extLst>
          </p:cNvPr>
          <p:cNvPicPr>
            <a:picLocks noChangeAspect="1"/>
          </p:cNvPicPr>
          <p:nvPr/>
        </p:nvPicPr>
        <p:blipFill>
          <a:blip r:embed="rId2"/>
          <a:stretch>
            <a:fillRect/>
          </a:stretch>
        </p:blipFill>
        <p:spPr>
          <a:xfrm>
            <a:off x="931735" y="2617507"/>
            <a:ext cx="8572146" cy="3694393"/>
          </a:xfrm>
          <a:prstGeom prst="rect">
            <a:avLst/>
          </a:prstGeom>
        </p:spPr>
      </p:pic>
    </p:spTree>
    <p:extLst>
      <p:ext uri="{BB962C8B-B14F-4D97-AF65-F5344CB8AC3E}">
        <p14:creationId xmlns:p14="http://schemas.microsoft.com/office/powerpoint/2010/main" val="1075682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19DD4-ACE9-47B3-6ACF-2FC900330A9D}"/>
              </a:ext>
            </a:extLst>
          </p:cNvPr>
          <p:cNvSpPr>
            <a:spLocks noGrp="1"/>
          </p:cNvSpPr>
          <p:nvPr>
            <p:ph type="title"/>
          </p:nvPr>
        </p:nvSpPr>
        <p:spPr/>
        <p:txBody>
          <a:bodyPr/>
          <a:lstStyle/>
          <a:p>
            <a:r>
              <a:rPr lang="en-US"/>
              <a:t>Ziegler-Nichols (3)</a:t>
            </a:r>
          </a:p>
        </p:txBody>
      </p:sp>
      <p:sp>
        <p:nvSpPr>
          <p:cNvPr id="3" name="Content Placeholder 2">
            <a:extLst>
              <a:ext uri="{FF2B5EF4-FFF2-40B4-BE49-F238E27FC236}">
                <a16:creationId xmlns:a16="http://schemas.microsoft.com/office/drawing/2014/main" id="{FBB417DD-3C04-6BD5-B571-514AC3C6DFB2}"/>
              </a:ext>
            </a:extLst>
          </p:cNvPr>
          <p:cNvSpPr>
            <a:spLocks noGrp="1"/>
          </p:cNvSpPr>
          <p:nvPr>
            <p:ph idx="1"/>
          </p:nvPr>
        </p:nvSpPr>
        <p:spPr/>
        <p:txBody>
          <a:bodyPr/>
          <a:lstStyle/>
          <a:p>
            <a:r>
              <a:rPr lang="en-US"/>
              <a:t>PID algorithm parameters can be obtained from the following table</a:t>
            </a:r>
          </a:p>
          <a:p>
            <a:pPr marL="0" indent="0">
              <a:buNone/>
            </a:pPr>
            <a:endParaRPr lang="en-US"/>
          </a:p>
        </p:txBody>
      </p:sp>
      <p:pic>
        <p:nvPicPr>
          <p:cNvPr id="5" name="Picture 4">
            <a:extLst>
              <a:ext uri="{FF2B5EF4-FFF2-40B4-BE49-F238E27FC236}">
                <a16:creationId xmlns:a16="http://schemas.microsoft.com/office/drawing/2014/main" id="{FC13AFE3-7E0D-4E66-D26D-180A9611E3B9}"/>
              </a:ext>
            </a:extLst>
          </p:cNvPr>
          <p:cNvPicPr>
            <a:picLocks noChangeAspect="1"/>
          </p:cNvPicPr>
          <p:nvPr/>
        </p:nvPicPr>
        <p:blipFill>
          <a:blip r:embed="rId2"/>
          <a:stretch>
            <a:fillRect/>
          </a:stretch>
        </p:blipFill>
        <p:spPr>
          <a:xfrm>
            <a:off x="1061744" y="2664584"/>
            <a:ext cx="6530810" cy="2498899"/>
          </a:xfrm>
          <a:prstGeom prst="rect">
            <a:avLst/>
          </a:prstGeom>
        </p:spPr>
      </p:pic>
    </p:spTree>
    <p:extLst>
      <p:ext uri="{BB962C8B-B14F-4D97-AF65-F5344CB8AC3E}">
        <p14:creationId xmlns:p14="http://schemas.microsoft.com/office/powerpoint/2010/main" val="33477877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80C70-D4CD-DC88-A36A-74446767A7A9}"/>
              </a:ext>
            </a:extLst>
          </p:cNvPr>
          <p:cNvSpPr>
            <a:spLocks noGrp="1"/>
          </p:cNvSpPr>
          <p:nvPr>
            <p:ph type="title"/>
          </p:nvPr>
        </p:nvSpPr>
        <p:spPr/>
        <p:txBody>
          <a:bodyPr/>
          <a:lstStyle/>
          <a:p>
            <a:r>
              <a:rPr lang="en-US"/>
              <a:t>Ziegler-Nicols (integral object)</a:t>
            </a:r>
          </a:p>
        </p:txBody>
      </p:sp>
      <p:sp>
        <p:nvSpPr>
          <p:cNvPr id="3" name="Content Placeholder 2">
            <a:extLst>
              <a:ext uri="{FF2B5EF4-FFF2-40B4-BE49-F238E27FC236}">
                <a16:creationId xmlns:a16="http://schemas.microsoft.com/office/drawing/2014/main" id="{7976F3B1-C65C-A617-B916-3F6C93F47650}"/>
              </a:ext>
            </a:extLst>
          </p:cNvPr>
          <p:cNvSpPr>
            <a:spLocks noGrp="1"/>
          </p:cNvSpPr>
          <p:nvPr>
            <p:ph idx="1"/>
          </p:nvPr>
        </p:nvSpPr>
        <p:spPr/>
        <p:txBody>
          <a:bodyPr/>
          <a:lstStyle/>
          <a:p>
            <a:r>
              <a:rPr lang="en-US"/>
              <a:t>If the object is integral, a different approach has to be taken</a:t>
            </a:r>
          </a:p>
          <a:p>
            <a:r>
              <a:rPr lang="en-US"/>
              <a:t>A closed loop system is observed with proportional component being increased until the critical value is reached</a:t>
            </a:r>
          </a:p>
          <a:p>
            <a:pPr marL="0" indent="0">
              <a:buNone/>
            </a:pPr>
            <a:endParaRPr lang="en-US"/>
          </a:p>
        </p:txBody>
      </p:sp>
      <p:pic>
        <p:nvPicPr>
          <p:cNvPr id="5" name="Picture 4">
            <a:extLst>
              <a:ext uri="{FF2B5EF4-FFF2-40B4-BE49-F238E27FC236}">
                <a16:creationId xmlns:a16="http://schemas.microsoft.com/office/drawing/2014/main" id="{9DF048D4-4E8A-371D-DB98-954B2CE69114}"/>
              </a:ext>
            </a:extLst>
          </p:cNvPr>
          <p:cNvPicPr>
            <a:picLocks noChangeAspect="1"/>
          </p:cNvPicPr>
          <p:nvPr/>
        </p:nvPicPr>
        <p:blipFill>
          <a:blip r:embed="rId2"/>
          <a:stretch>
            <a:fillRect/>
          </a:stretch>
        </p:blipFill>
        <p:spPr>
          <a:xfrm>
            <a:off x="838200" y="3338286"/>
            <a:ext cx="10444095" cy="3028429"/>
          </a:xfrm>
          <a:prstGeom prst="rect">
            <a:avLst/>
          </a:prstGeom>
        </p:spPr>
      </p:pic>
    </p:spTree>
    <p:extLst>
      <p:ext uri="{BB962C8B-B14F-4D97-AF65-F5344CB8AC3E}">
        <p14:creationId xmlns:p14="http://schemas.microsoft.com/office/powerpoint/2010/main" val="1107029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4AE65-CFF2-5EA2-BC4D-2EEC66A04EEF}"/>
              </a:ext>
            </a:extLst>
          </p:cNvPr>
          <p:cNvSpPr>
            <a:spLocks noGrp="1"/>
          </p:cNvSpPr>
          <p:nvPr>
            <p:ph type="title"/>
          </p:nvPr>
        </p:nvSpPr>
        <p:spPr/>
        <p:txBody>
          <a:bodyPr/>
          <a:lstStyle/>
          <a:p>
            <a:r>
              <a:rPr lang="en-US"/>
              <a:t>PID controller</a:t>
            </a:r>
          </a:p>
        </p:txBody>
      </p:sp>
      <p:sp>
        <p:nvSpPr>
          <p:cNvPr id="3" name="Content Placeholder 2">
            <a:extLst>
              <a:ext uri="{FF2B5EF4-FFF2-40B4-BE49-F238E27FC236}">
                <a16:creationId xmlns:a16="http://schemas.microsoft.com/office/drawing/2014/main" id="{1AAAD5DE-DE9D-B56D-65AB-5966953E9A0E}"/>
              </a:ext>
            </a:extLst>
          </p:cNvPr>
          <p:cNvSpPr>
            <a:spLocks noGrp="1"/>
          </p:cNvSpPr>
          <p:nvPr>
            <p:ph idx="1"/>
          </p:nvPr>
        </p:nvSpPr>
        <p:spPr/>
        <p:txBody>
          <a:bodyPr/>
          <a:lstStyle/>
          <a:p>
            <a:r>
              <a:rPr lang="en-US"/>
              <a:t>By far the most commonly used control algorithm, especially in low level control</a:t>
            </a:r>
          </a:p>
          <a:p>
            <a:r>
              <a:rPr lang="en-US"/>
              <a:t>Simple to implement and comprehend</a:t>
            </a:r>
          </a:p>
          <a:p>
            <a:endParaRPr lang="en-US"/>
          </a:p>
        </p:txBody>
      </p:sp>
    </p:spTree>
    <p:extLst>
      <p:ext uri="{BB962C8B-B14F-4D97-AF65-F5344CB8AC3E}">
        <p14:creationId xmlns:p14="http://schemas.microsoft.com/office/powerpoint/2010/main" val="5930924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51F0B-68A5-A94B-9849-A310F7D6B67B}"/>
              </a:ext>
            </a:extLst>
          </p:cNvPr>
          <p:cNvSpPr>
            <a:spLocks noGrp="1"/>
          </p:cNvSpPr>
          <p:nvPr>
            <p:ph type="title"/>
          </p:nvPr>
        </p:nvSpPr>
        <p:spPr/>
        <p:txBody>
          <a:bodyPr/>
          <a:lstStyle/>
          <a:p>
            <a:r>
              <a:rPr lang="en-US"/>
              <a:t>Ziegler-Nichols: Parameters for integral object</a:t>
            </a:r>
          </a:p>
        </p:txBody>
      </p:sp>
      <p:sp>
        <p:nvSpPr>
          <p:cNvPr id="3" name="Content Placeholder 2">
            <a:extLst>
              <a:ext uri="{FF2B5EF4-FFF2-40B4-BE49-F238E27FC236}">
                <a16:creationId xmlns:a16="http://schemas.microsoft.com/office/drawing/2014/main" id="{C0C17935-3D39-7832-7436-74B691EB3750}"/>
              </a:ext>
            </a:extLst>
          </p:cNvPr>
          <p:cNvSpPr>
            <a:spLocks noGrp="1"/>
          </p:cNvSpPr>
          <p:nvPr>
            <p:ph idx="1"/>
          </p:nvPr>
        </p:nvSpPr>
        <p:spPr/>
        <p:txBody>
          <a:bodyPr/>
          <a:lstStyle/>
          <a:p>
            <a:r>
              <a:rPr lang="en-US"/>
              <a:t>PID control algoritm’s parameters are obtained from the following table:</a:t>
            </a:r>
          </a:p>
          <a:p>
            <a:pPr marL="0" indent="0">
              <a:buNone/>
            </a:pPr>
            <a:endParaRPr lang="en-US"/>
          </a:p>
          <a:p>
            <a:pPr marL="0" indent="0">
              <a:buNone/>
            </a:pPr>
            <a:endParaRPr lang="en-US"/>
          </a:p>
        </p:txBody>
      </p:sp>
      <p:pic>
        <p:nvPicPr>
          <p:cNvPr id="5" name="Picture 4">
            <a:extLst>
              <a:ext uri="{FF2B5EF4-FFF2-40B4-BE49-F238E27FC236}">
                <a16:creationId xmlns:a16="http://schemas.microsoft.com/office/drawing/2014/main" id="{8CC53DF7-37F8-CCBE-6590-9EF1B1C28D17}"/>
              </a:ext>
            </a:extLst>
          </p:cNvPr>
          <p:cNvPicPr>
            <a:picLocks noChangeAspect="1"/>
          </p:cNvPicPr>
          <p:nvPr/>
        </p:nvPicPr>
        <p:blipFill>
          <a:blip r:embed="rId2"/>
          <a:stretch>
            <a:fillRect/>
          </a:stretch>
        </p:blipFill>
        <p:spPr>
          <a:xfrm>
            <a:off x="1096413" y="3029788"/>
            <a:ext cx="8064922" cy="2185494"/>
          </a:xfrm>
          <a:prstGeom prst="rect">
            <a:avLst/>
          </a:prstGeom>
        </p:spPr>
      </p:pic>
    </p:spTree>
    <p:extLst>
      <p:ext uri="{BB962C8B-B14F-4D97-AF65-F5344CB8AC3E}">
        <p14:creationId xmlns:p14="http://schemas.microsoft.com/office/powerpoint/2010/main" val="808717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DB498-B5CB-8E92-6B22-28366D353A1A}"/>
              </a:ext>
            </a:extLst>
          </p:cNvPr>
          <p:cNvSpPr>
            <a:spLocks noGrp="1"/>
          </p:cNvSpPr>
          <p:nvPr>
            <p:ph type="title"/>
          </p:nvPr>
        </p:nvSpPr>
        <p:spPr/>
        <p:txBody>
          <a:bodyPr/>
          <a:lstStyle/>
          <a:p>
            <a:r>
              <a:rPr lang="en-US"/>
              <a:t>Transfer characteristics of a PID controller</a:t>
            </a:r>
          </a:p>
        </p:txBody>
      </p:sp>
      <p:pic>
        <p:nvPicPr>
          <p:cNvPr id="5" name="Content Placeholder 4">
            <a:extLst>
              <a:ext uri="{FF2B5EF4-FFF2-40B4-BE49-F238E27FC236}">
                <a16:creationId xmlns:a16="http://schemas.microsoft.com/office/drawing/2014/main" id="{BF1C5284-4DB2-E9E3-4051-4C1442A70737}"/>
              </a:ext>
            </a:extLst>
          </p:cNvPr>
          <p:cNvPicPr>
            <a:picLocks noGrp="1" noChangeAspect="1"/>
          </p:cNvPicPr>
          <p:nvPr>
            <p:ph idx="1"/>
          </p:nvPr>
        </p:nvPicPr>
        <p:blipFill>
          <a:blip r:embed="rId2"/>
          <a:stretch>
            <a:fillRect/>
          </a:stretch>
        </p:blipFill>
        <p:spPr>
          <a:xfrm>
            <a:off x="1093208" y="2216988"/>
            <a:ext cx="4245848" cy="1005830"/>
          </a:xfrm>
        </p:spPr>
      </p:pic>
    </p:spTree>
    <p:extLst>
      <p:ext uri="{BB962C8B-B14F-4D97-AF65-F5344CB8AC3E}">
        <p14:creationId xmlns:p14="http://schemas.microsoft.com/office/powerpoint/2010/main" val="3465705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CE29B-6A43-B953-B39A-2A09036182C2}"/>
              </a:ext>
            </a:extLst>
          </p:cNvPr>
          <p:cNvSpPr>
            <a:spLocks noGrp="1"/>
          </p:cNvSpPr>
          <p:nvPr>
            <p:ph type="title"/>
          </p:nvPr>
        </p:nvSpPr>
        <p:spPr/>
        <p:txBody>
          <a:bodyPr/>
          <a:lstStyle/>
          <a:p>
            <a:r>
              <a:rPr lang="en-US"/>
              <a:t>Graphical representation</a:t>
            </a:r>
          </a:p>
        </p:txBody>
      </p:sp>
      <p:pic>
        <p:nvPicPr>
          <p:cNvPr id="5" name="Content Placeholder 4">
            <a:extLst>
              <a:ext uri="{FF2B5EF4-FFF2-40B4-BE49-F238E27FC236}">
                <a16:creationId xmlns:a16="http://schemas.microsoft.com/office/drawing/2014/main" id="{67A81C20-51AA-257E-9BF8-2A7841E92044}"/>
              </a:ext>
            </a:extLst>
          </p:cNvPr>
          <p:cNvPicPr>
            <a:picLocks noGrp="1" noChangeAspect="1"/>
          </p:cNvPicPr>
          <p:nvPr>
            <p:ph idx="1"/>
          </p:nvPr>
        </p:nvPicPr>
        <p:blipFill>
          <a:blip r:embed="rId2"/>
          <a:stretch>
            <a:fillRect/>
          </a:stretch>
        </p:blipFill>
        <p:spPr>
          <a:xfrm>
            <a:off x="1996706" y="2336995"/>
            <a:ext cx="5988428" cy="4351338"/>
          </a:xfrm>
        </p:spPr>
      </p:pic>
    </p:spTree>
    <p:extLst>
      <p:ext uri="{BB962C8B-B14F-4D97-AF65-F5344CB8AC3E}">
        <p14:creationId xmlns:p14="http://schemas.microsoft.com/office/powerpoint/2010/main" val="1074563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D7E5E-36B5-62A2-F8D3-E3051878B4A5}"/>
              </a:ext>
            </a:extLst>
          </p:cNvPr>
          <p:cNvSpPr>
            <a:spLocks noGrp="1"/>
          </p:cNvSpPr>
          <p:nvPr>
            <p:ph type="title"/>
          </p:nvPr>
        </p:nvSpPr>
        <p:spPr/>
        <p:txBody>
          <a:bodyPr/>
          <a:lstStyle/>
          <a:p>
            <a:r>
              <a:rPr lang="en-US"/>
              <a:t>Naming</a:t>
            </a:r>
          </a:p>
        </p:txBody>
      </p:sp>
      <p:sp>
        <p:nvSpPr>
          <p:cNvPr id="3" name="Content Placeholder 2">
            <a:extLst>
              <a:ext uri="{FF2B5EF4-FFF2-40B4-BE49-F238E27FC236}">
                <a16:creationId xmlns:a16="http://schemas.microsoft.com/office/drawing/2014/main" id="{03A7B236-7DE3-8966-5A72-273548A1EE9A}"/>
              </a:ext>
            </a:extLst>
          </p:cNvPr>
          <p:cNvSpPr>
            <a:spLocks noGrp="1"/>
          </p:cNvSpPr>
          <p:nvPr>
            <p:ph idx="1"/>
          </p:nvPr>
        </p:nvSpPr>
        <p:spPr/>
        <p:txBody>
          <a:bodyPr/>
          <a:lstStyle/>
          <a:p>
            <a:r>
              <a:rPr lang="en-US"/>
              <a:t>It is composed of three components: proportional (P), integral (I) and derivative (D). </a:t>
            </a:r>
          </a:p>
          <a:p>
            <a:r>
              <a:rPr lang="en-US"/>
              <a:t>It is not necessary for the controller to have all three components. If derivative component is for example missing, the controller is called PI controller.</a:t>
            </a:r>
          </a:p>
        </p:txBody>
      </p:sp>
    </p:spTree>
    <p:extLst>
      <p:ext uri="{BB962C8B-B14F-4D97-AF65-F5344CB8AC3E}">
        <p14:creationId xmlns:p14="http://schemas.microsoft.com/office/powerpoint/2010/main" val="211238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47896-6F7C-4553-82E0-40CC41535C61}"/>
              </a:ext>
            </a:extLst>
          </p:cNvPr>
          <p:cNvSpPr>
            <a:spLocks noGrp="1"/>
          </p:cNvSpPr>
          <p:nvPr>
            <p:ph type="title"/>
          </p:nvPr>
        </p:nvSpPr>
        <p:spPr/>
        <p:txBody>
          <a:bodyPr/>
          <a:lstStyle/>
          <a:p>
            <a:r>
              <a:rPr lang="en-US"/>
              <a:t>Alternative form of the PID control algorithm</a:t>
            </a:r>
          </a:p>
        </p:txBody>
      </p:sp>
      <p:sp>
        <p:nvSpPr>
          <p:cNvPr id="3" name="Content Placeholder 2">
            <a:extLst>
              <a:ext uri="{FF2B5EF4-FFF2-40B4-BE49-F238E27FC236}">
                <a16:creationId xmlns:a16="http://schemas.microsoft.com/office/drawing/2014/main" id="{45C34713-B2E2-AD72-2B3B-0FD95D9F0226}"/>
              </a:ext>
            </a:extLst>
          </p:cNvPr>
          <p:cNvSpPr>
            <a:spLocks noGrp="1"/>
          </p:cNvSpPr>
          <p:nvPr>
            <p:ph idx="1"/>
          </p:nvPr>
        </p:nvSpPr>
        <p:spPr/>
        <p:txBody>
          <a:bodyPr/>
          <a:lstStyle/>
          <a:p>
            <a:endParaRPr lang="en-US"/>
          </a:p>
          <a:p>
            <a:pPr marL="0" indent="0">
              <a:buNone/>
            </a:pPr>
            <a:endParaRPr lang="en-US"/>
          </a:p>
          <a:p>
            <a:endParaRPr lang="en-US"/>
          </a:p>
          <a:p>
            <a:endParaRPr lang="en-US"/>
          </a:p>
          <a:p>
            <a:r>
              <a:rPr lang="en-US"/>
              <a:t>Typically met when dealing with PLCs</a:t>
            </a:r>
          </a:p>
        </p:txBody>
      </p:sp>
      <p:pic>
        <p:nvPicPr>
          <p:cNvPr id="5" name="Picture 4">
            <a:extLst>
              <a:ext uri="{FF2B5EF4-FFF2-40B4-BE49-F238E27FC236}">
                <a16:creationId xmlns:a16="http://schemas.microsoft.com/office/drawing/2014/main" id="{CAE1A44A-ECF1-495F-07B1-615BA97981EE}"/>
              </a:ext>
            </a:extLst>
          </p:cNvPr>
          <p:cNvPicPr>
            <a:picLocks noChangeAspect="1"/>
          </p:cNvPicPr>
          <p:nvPr/>
        </p:nvPicPr>
        <p:blipFill>
          <a:blip r:embed="rId2"/>
          <a:stretch>
            <a:fillRect/>
          </a:stretch>
        </p:blipFill>
        <p:spPr>
          <a:xfrm>
            <a:off x="1126929" y="2411117"/>
            <a:ext cx="5286020" cy="1073137"/>
          </a:xfrm>
          <a:prstGeom prst="rect">
            <a:avLst/>
          </a:prstGeom>
        </p:spPr>
      </p:pic>
    </p:spTree>
    <p:extLst>
      <p:ext uri="{BB962C8B-B14F-4D97-AF65-F5344CB8AC3E}">
        <p14:creationId xmlns:p14="http://schemas.microsoft.com/office/powerpoint/2010/main" val="2527709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8F06F-AA06-03F2-C432-9392F8076C76}"/>
              </a:ext>
            </a:extLst>
          </p:cNvPr>
          <p:cNvSpPr>
            <a:spLocks noGrp="1"/>
          </p:cNvSpPr>
          <p:nvPr>
            <p:ph type="title"/>
          </p:nvPr>
        </p:nvSpPr>
        <p:spPr/>
        <p:txBody>
          <a:bodyPr/>
          <a:lstStyle/>
          <a:p>
            <a:r>
              <a:rPr lang="en-US"/>
              <a:t>Real environment PID</a:t>
            </a:r>
          </a:p>
        </p:txBody>
      </p:sp>
      <p:sp>
        <p:nvSpPr>
          <p:cNvPr id="3" name="Content Placeholder 2">
            <a:extLst>
              <a:ext uri="{FF2B5EF4-FFF2-40B4-BE49-F238E27FC236}">
                <a16:creationId xmlns:a16="http://schemas.microsoft.com/office/drawing/2014/main" id="{C71C2C5F-E6C8-2644-F70B-891B43B8DDBD}"/>
              </a:ext>
            </a:extLst>
          </p:cNvPr>
          <p:cNvSpPr>
            <a:spLocks noGrp="1"/>
          </p:cNvSpPr>
          <p:nvPr>
            <p:ph idx="1"/>
          </p:nvPr>
        </p:nvSpPr>
        <p:spPr/>
        <p:txBody>
          <a:bodyPr/>
          <a:lstStyle/>
          <a:p>
            <a:r>
              <a:rPr lang="en-US"/>
              <a:t>Derivative poses problem because it amplifies high frequency noise</a:t>
            </a:r>
          </a:p>
          <a:p>
            <a:r>
              <a:rPr lang="en-US"/>
              <a:t>An alternative form is therefore used</a:t>
            </a:r>
          </a:p>
          <a:p>
            <a:pPr marL="0" indent="0">
              <a:buNone/>
            </a:pPr>
            <a:endParaRPr lang="en-US"/>
          </a:p>
          <a:p>
            <a:pPr marL="0" indent="0">
              <a:buNone/>
            </a:pPr>
            <a:endParaRPr lang="en-US"/>
          </a:p>
        </p:txBody>
      </p:sp>
      <p:pic>
        <p:nvPicPr>
          <p:cNvPr id="5" name="Picture 4">
            <a:extLst>
              <a:ext uri="{FF2B5EF4-FFF2-40B4-BE49-F238E27FC236}">
                <a16:creationId xmlns:a16="http://schemas.microsoft.com/office/drawing/2014/main" id="{E8474AA8-A1AB-18DE-51FD-DF886FCFD5AB}"/>
              </a:ext>
            </a:extLst>
          </p:cNvPr>
          <p:cNvPicPr>
            <a:picLocks noChangeAspect="1"/>
          </p:cNvPicPr>
          <p:nvPr/>
        </p:nvPicPr>
        <p:blipFill>
          <a:blip r:embed="rId2"/>
          <a:stretch>
            <a:fillRect/>
          </a:stretch>
        </p:blipFill>
        <p:spPr>
          <a:xfrm>
            <a:off x="988072" y="3207748"/>
            <a:ext cx="5950100" cy="1050800"/>
          </a:xfrm>
          <a:prstGeom prst="rect">
            <a:avLst/>
          </a:prstGeom>
        </p:spPr>
      </p:pic>
    </p:spTree>
    <p:extLst>
      <p:ext uri="{BB962C8B-B14F-4D97-AF65-F5344CB8AC3E}">
        <p14:creationId xmlns:p14="http://schemas.microsoft.com/office/powerpoint/2010/main" val="2079038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F83F1-146D-6A3F-2CDA-F6102B27E96C}"/>
              </a:ext>
            </a:extLst>
          </p:cNvPr>
          <p:cNvSpPr>
            <a:spLocks noGrp="1"/>
          </p:cNvSpPr>
          <p:nvPr>
            <p:ph type="title"/>
          </p:nvPr>
        </p:nvSpPr>
        <p:spPr/>
        <p:txBody>
          <a:bodyPr/>
          <a:lstStyle/>
          <a:p>
            <a:r>
              <a:rPr lang="en-US"/>
              <a:t>Stability</a:t>
            </a:r>
          </a:p>
        </p:txBody>
      </p:sp>
      <p:sp>
        <p:nvSpPr>
          <p:cNvPr id="3" name="Content Placeholder 2">
            <a:extLst>
              <a:ext uri="{FF2B5EF4-FFF2-40B4-BE49-F238E27FC236}">
                <a16:creationId xmlns:a16="http://schemas.microsoft.com/office/drawing/2014/main" id="{F3A37550-D3AB-3F5B-E922-4414E6C19968}"/>
              </a:ext>
            </a:extLst>
          </p:cNvPr>
          <p:cNvSpPr>
            <a:spLocks noGrp="1"/>
          </p:cNvSpPr>
          <p:nvPr>
            <p:ph idx="1"/>
          </p:nvPr>
        </p:nvSpPr>
        <p:spPr/>
        <p:txBody>
          <a:bodyPr/>
          <a:lstStyle/>
          <a:p>
            <a:r>
              <a:rPr lang="en-US"/>
              <a:t>As noted previously stability is the main goal of the controller</a:t>
            </a:r>
          </a:p>
          <a:p>
            <a:r>
              <a:rPr lang="en-US"/>
              <a:t>It is achived by ensuring that all the closed loop system poles lie in the left half of the complex plane</a:t>
            </a:r>
          </a:p>
          <a:p>
            <a:r>
              <a:rPr lang="en-US"/>
              <a:t>Various criterea can be used to check this (Routh, Hurwitz, etc.)</a:t>
            </a:r>
          </a:p>
        </p:txBody>
      </p:sp>
    </p:spTree>
    <p:extLst>
      <p:ext uri="{BB962C8B-B14F-4D97-AF65-F5344CB8AC3E}">
        <p14:creationId xmlns:p14="http://schemas.microsoft.com/office/powerpoint/2010/main" val="1095908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D059A-09EB-09DD-6EA8-5E8D6B2489EA}"/>
              </a:ext>
            </a:extLst>
          </p:cNvPr>
          <p:cNvSpPr>
            <a:spLocks noGrp="1"/>
          </p:cNvSpPr>
          <p:nvPr>
            <p:ph type="title"/>
          </p:nvPr>
        </p:nvSpPr>
        <p:spPr>
          <a:xfrm>
            <a:off x="838200" y="18255"/>
            <a:ext cx="10515600" cy="1325563"/>
          </a:xfrm>
        </p:spPr>
        <p:txBody>
          <a:bodyPr/>
          <a:lstStyle/>
          <a:p>
            <a:r>
              <a:rPr lang="en-US"/>
              <a:t>Routh’s method (1)</a:t>
            </a:r>
          </a:p>
        </p:txBody>
      </p:sp>
      <p:sp>
        <p:nvSpPr>
          <p:cNvPr id="3" name="Content Placeholder 2">
            <a:extLst>
              <a:ext uri="{FF2B5EF4-FFF2-40B4-BE49-F238E27FC236}">
                <a16:creationId xmlns:a16="http://schemas.microsoft.com/office/drawing/2014/main" id="{791027FB-B248-61A1-8550-C80002F8E886}"/>
              </a:ext>
            </a:extLst>
          </p:cNvPr>
          <p:cNvSpPr>
            <a:spLocks noGrp="1"/>
          </p:cNvSpPr>
          <p:nvPr>
            <p:ph idx="1"/>
          </p:nvPr>
        </p:nvSpPr>
        <p:spPr>
          <a:xfrm>
            <a:off x="838200" y="1526603"/>
            <a:ext cx="10515600" cy="4351338"/>
          </a:xfrm>
        </p:spPr>
        <p:txBody>
          <a:bodyPr/>
          <a:lstStyle/>
          <a:p>
            <a:r>
              <a:rPr lang="en-US"/>
              <a:t>Starting point is characteristic polynomial</a:t>
            </a:r>
          </a:p>
          <a:p>
            <a:pPr marL="0" indent="0">
              <a:buNone/>
            </a:pPr>
            <a:endParaRPr lang="en-US"/>
          </a:p>
          <a:p>
            <a:r>
              <a:rPr lang="en-US"/>
              <a:t>Routh’s array</a:t>
            </a:r>
          </a:p>
        </p:txBody>
      </p:sp>
      <p:pic>
        <p:nvPicPr>
          <p:cNvPr id="5" name="Picture 4">
            <a:extLst>
              <a:ext uri="{FF2B5EF4-FFF2-40B4-BE49-F238E27FC236}">
                <a16:creationId xmlns:a16="http://schemas.microsoft.com/office/drawing/2014/main" id="{4F77465A-F1DF-AAC6-70F5-2002219BDDE4}"/>
              </a:ext>
            </a:extLst>
          </p:cNvPr>
          <p:cNvPicPr>
            <a:picLocks noChangeAspect="1"/>
          </p:cNvPicPr>
          <p:nvPr/>
        </p:nvPicPr>
        <p:blipFill>
          <a:blip r:embed="rId2"/>
          <a:stretch>
            <a:fillRect/>
          </a:stretch>
        </p:blipFill>
        <p:spPr>
          <a:xfrm>
            <a:off x="988523" y="1954474"/>
            <a:ext cx="5148373" cy="650047"/>
          </a:xfrm>
          <a:prstGeom prst="rect">
            <a:avLst/>
          </a:prstGeom>
        </p:spPr>
      </p:pic>
      <p:pic>
        <p:nvPicPr>
          <p:cNvPr id="7" name="Picture 6">
            <a:extLst>
              <a:ext uri="{FF2B5EF4-FFF2-40B4-BE49-F238E27FC236}">
                <a16:creationId xmlns:a16="http://schemas.microsoft.com/office/drawing/2014/main" id="{D92A5DDD-4A5F-E708-92B9-40D0158A8E95}"/>
              </a:ext>
            </a:extLst>
          </p:cNvPr>
          <p:cNvPicPr>
            <a:picLocks noChangeAspect="1"/>
          </p:cNvPicPr>
          <p:nvPr/>
        </p:nvPicPr>
        <p:blipFill>
          <a:blip r:embed="rId3"/>
          <a:stretch>
            <a:fillRect/>
          </a:stretch>
        </p:blipFill>
        <p:spPr>
          <a:xfrm>
            <a:off x="988523" y="3073158"/>
            <a:ext cx="6396466" cy="3515999"/>
          </a:xfrm>
          <a:prstGeom prst="rect">
            <a:avLst/>
          </a:prstGeom>
        </p:spPr>
      </p:pic>
    </p:spTree>
    <p:extLst>
      <p:ext uri="{BB962C8B-B14F-4D97-AF65-F5344CB8AC3E}">
        <p14:creationId xmlns:p14="http://schemas.microsoft.com/office/powerpoint/2010/main" val="335086638"/>
      </p:ext>
    </p:extLst>
  </p:cSld>
  <p:clrMapOvr>
    <a:masterClrMapping/>
  </p:clrMapOvr>
</p:sld>
</file>

<file path=ppt/theme/theme1.xml><?xml version="1.0" encoding="utf-8"?>
<a:theme xmlns:a="http://schemas.openxmlformats.org/drawingml/2006/main" name="BLISS predavanja">
  <a:themeElements>
    <a:clrScheme name="Po meri 4">
      <a:dk1>
        <a:sysClr val="windowText" lastClr="000000"/>
      </a:dk1>
      <a:lt1>
        <a:sysClr val="window" lastClr="FFFFFF"/>
      </a:lt1>
      <a:dk2>
        <a:srgbClr val="17406D"/>
      </a:dk2>
      <a:lt2>
        <a:srgbClr val="DBEFF9"/>
      </a:lt2>
      <a:accent1>
        <a:srgbClr val="0F6FC6"/>
      </a:accent1>
      <a:accent2>
        <a:srgbClr val="009DD9"/>
      </a:accent2>
      <a:accent3>
        <a:srgbClr val="0BD0D9"/>
      </a:accent3>
      <a:accent4>
        <a:srgbClr val="4FCEFF"/>
      </a:accent4>
      <a:accent5>
        <a:srgbClr val="89DEFF"/>
      </a:accent5>
      <a:accent6>
        <a:srgbClr val="59A9F2"/>
      </a:accent6>
      <a:hlink>
        <a:srgbClr val="F49100"/>
      </a:hlink>
      <a:folHlink>
        <a:srgbClr val="85DFD0"/>
      </a:folHlink>
    </a:clrScheme>
    <a:fontScheme name="Gladko">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ladko">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BLISS predavanja" id="{32245E5B-3250-4407-8011-2883933BA615}" vid="{C0256519-9CCD-4821-A8A3-02F1E2B457AA}"/>
    </a:ext>
  </a:extLst>
</a:theme>
</file>

<file path=docProps/app.xml><?xml version="1.0" encoding="utf-8"?>
<Properties xmlns="http://schemas.openxmlformats.org/officeDocument/2006/extended-properties" xmlns:vt="http://schemas.openxmlformats.org/officeDocument/2006/docPropsVTypes">
  <Template>BLISS predavanja</Template>
  <TotalTime>89</TotalTime>
  <Words>442</Words>
  <Application>Microsoft Office PowerPoint</Application>
  <PresentationFormat>Widescreen</PresentationFormat>
  <Paragraphs>53</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Trebuchet MS</vt:lpstr>
      <vt:lpstr>Wingdings 3</vt:lpstr>
      <vt:lpstr>BLISS predavanja</vt:lpstr>
      <vt:lpstr>PID controller and stability</vt:lpstr>
      <vt:lpstr>PID controller</vt:lpstr>
      <vt:lpstr>Transfer characteristics of a PID controller</vt:lpstr>
      <vt:lpstr>Graphical representation</vt:lpstr>
      <vt:lpstr>Naming</vt:lpstr>
      <vt:lpstr>Alternative form of the PID control algorithm</vt:lpstr>
      <vt:lpstr>Real environment PID</vt:lpstr>
      <vt:lpstr>Stability</vt:lpstr>
      <vt:lpstr>Routh’s method (1)</vt:lpstr>
      <vt:lpstr>Routh’s method (2)</vt:lpstr>
      <vt:lpstr>System stability </vt:lpstr>
      <vt:lpstr>Hurwitz criterion (1)</vt:lpstr>
      <vt:lpstr>Hurwitz criterion (2)</vt:lpstr>
      <vt:lpstr>System stability</vt:lpstr>
      <vt:lpstr>PID tuning</vt:lpstr>
      <vt:lpstr>Ziegler-Nichols (1)</vt:lpstr>
      <vt:lpstr>Ziegler-Nichols (2)</vt:lpstr>
      <vt:lpstr>Ziegler-Nichols (3)</vt:lpstr>
      <vt:lpstr>Ziegler-Nicols (integral object)</vt:lpstr>
      <vt:lpstr>Ziegler-Nichols: Parameters for integral object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PID controller and stability</dc:title>
  <dc:creator>ppodrzaj@outlook.com</dc:creator>
  <cp:lastModifiedBy>Antonio Maffei</cp:lastModifiedBy>
  <cp:revision>6</cp:revision>
  <dcterms:created xsi:type="dcterms:W3CDTF">2024-06-20T11:08:28Z</dcterms:created>
  <dcterms:modified xsi:type="dcterms:W3CDTF">2025-04-25T10:46:37Z</dcterms:modified>
</cp:coreProperties>
</file>